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</p:sldMasterIdLst>
  <p:notesMasterIdLst>
    <p:notesMasterId r:id="rId6"/>
  </p:notesMasterIdLst>
  <p:sldIdLst>
    <p:sldId id="259" r:id="rId5"/>
  </p:sldIdLst>
  <p:sldSz cx="27432000" cy="16459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7238D8-9B01-424D-A7E8-2149D4369607}">
          <p14:sldIdLst/>
        </p14:section>
        <p14:section name="Untitled Section" id="{0E8BF483-BB4A-4EC0-848C-D2BAEC23DD4F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B3D2FF"/>
    <a:srgbClr val="CCECFF"/>
    <a:srgbClr val="9BFBF2"/>
    <a:srgbClr val="B4CBFA"/>
    <a:srgbClr val="FFCC66"/>
    <a:srgbClr val="81C9FF"/>
    <a:srgbClr val="0070C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297" autoAdjust="0"/>
    <p:restoredTop sz="98062" autoAdjust="0"/>
  </p:normalViewPr>
  <p:slideViewPr>
    <p:cSldViewPr snapToGrid="0" snapToObjects="1">
      <p:cViewPr>
        <p:scale>
          <a:sx n="41" d="100"/>
          <a:sy n="41" d="100"/>
        </p:scale>
        <p:origin x="-264" y="-138"/>
      </p:cViewPr>
      <p:guideLst>
        <p:guide orient="horz" pos="1776"/>
        <p:guide orient="horz" pos="10143"/>
        <p:guide pos="273"/>
        <p:guide pos="4213"/>
        <p:guide pos="4539"/>
        <p:guide pos="8454"/>
        <p:guide pos="8769"/>
        <p:guide pos="12699"/>
        <p:guide pos="13023"/>
        <p:guide pos="16953"/>
      </p:guideLst>
    </p:cSldViewPr>
  </p:slideViewPr>
  <p:outlineViewPr>
    <p:cViewPr>
      <p:scale>
        <a:sx n="33" d="100"/>
        <a:sy n="33" d="100"/>
      </p:scale>
      <p:origin x="0" y="6612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9033080-D016-4C7B-BC39-CB5E16FD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A1D2D-97A5-4600-AF19-D39DDBDB8CF4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40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5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12050" y="636588"/>
            <a:ext cx="6591300" cy="1546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636588"/>
            <a:ext cx="19626262" cy="1546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40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5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388" y="2819402"/>
            <a:ext cx="3040062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5850" y="2819402"/>
            <a:ext cx="3041650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5219702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6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6" y="5219702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40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40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12050" y="636588"/>
            <a:ext cx="6591300" cy="1546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636588"/>
            <a:ext cx="19626262" cy="1546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40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5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388" y="2819402"/>
            <a:ext cx="13107987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93776" y="2819402"/>
            <a:ext cx="13109575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5219702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6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6" y="5219702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40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40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12050" y="636588"/>
            <a:ext cx="6591300" cy="1546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636588"/>
            <a:ext cx="19626262" cy="1546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40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5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80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904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388" y="2819402"/>
            <a:ext cx="3040062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5850" y="2819402"/>
            <a:ext cx="3041650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4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5219702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6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6" y="5219702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388" y="2819402"/>
            <a:ext cx="3040062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5850" y="2819402"/>
            <a:ext cx="3041650" cy="1328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731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40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40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225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233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4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12050" y="636588"/>
            <a:ext cx="6591300" cy="1546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636588"/>
            <a:ext cx="19626262" cy="1546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5219702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6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6" y="5219702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40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40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 userDrawn="1"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 userDrawn="1"/>
        </p:nvSpPr>
        <p:spPr bwMode="auto">
          <a:xfrm>
            <a:off x="433388" y="2819402"/>
            <a:ext cx="6234112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381001" y="16170277"/>
            <a:ext cx="157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chemeClr val="bg2"/>
                </a:solidFill>
                <a:latin typeface="Arial" pitchFamily="34" charset="0"/>
              </a:rPr>
              <a:t>TEMPLATE DESIGN © 2008</a:t>
            </a:r>
          </a:p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>
                <a:solidFill>
                  <a:schemeClr val="bg2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0076" y="636590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150" tIns="26070" rIns="52150" bIns="260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2819402"/>
            <a:ext cx="6234112" cy="132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0792" tIns="260792" rIns="260792" bIns="26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 userDrawn="1"/>
        </p:nvSpPr>
        <p:spPr bwMode="auto">
          <a:xfrm>
            <a:off x="0" y="0"/>
            <a:ext cx="274320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48" name="Rectangle 32"/>
          <p:cNvSpPr>
            <a:spLocks noChangeArrowheads="1"/>
          </p:cNvSpPr>
          <p:nvPr userDrawn="1"/>
        </p:nvSpPr>
        <p:spPr bwMode="auto">
          <a:xfrm>
            <a:off x="7181851" y="2819402"/>
            <a:ext cx="6238875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50" name="Rectangle 34"/>
          <p:cNvSpPr>
            <a:spLocks noChangeArrowheads="1"/>
          </p:cNvSpPr>
          <p:nvPr userDrawn="1"/>
        </p:nvSpPr>
        <p:spPr bwMode="auto">
          <a:xfrm>
            <a:off x="13920789" y="2819402"/>
            <a:ext cx="6238875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51" name="Rectangle 35"/>
          <p:cNvSpPr>
            <a:spLocks noChangeArrowheads="1"/>
          </p:cNvSpPr>
          <p:nvPr userDrawn="1"/>
        </p:nvSpPr>
        <p:spPr bwMode="auto">
          <a:xfrm>
            <a:off x="20674014" y="2819402"/>
            <a:ext cx="6238875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53" name="Line 37"/>
          <p:cNvSpPr>
            <a:spLocks noChangeShapeType="1"/>
          </p:cNvSpPr>
          <p:nvPr userDrawn="1"/>
        </p:nvSpPr>
        <p:spPr bwMode="auto">
          <a:xfrm>
            <a:off x="0" y="2400300"/>
            <a:ext cx="27432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2pPr>
      <a:lvl3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3pPr>
      <a:lvl4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4pPr>
      <a:lvl5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5pPr>
      <a:lvl6pPr marL="457200" algn="ctr" defTabSz="522288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6pPr>
      <a:lvl7pPr marL="914400" algn="ctr" defTabSz="522288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7pPr>
      <a:lvl8pPr marL="1371600" algn="ctr" defTabSz="522288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8pPr>
      <a:lvl9pPr marL="1828800" algn="ctr" defTabSz="522288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433388" y="2819402"/>
            <a:ext cx="6234112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381001" y="16222665"/>
            <a:ext cx="157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chemeClr val="bg2"/>
                </a:solidFill>
                <a:latin typeface="Arial" pitchFamily="34" charset="0"/>
              </a:rPr>
              <a:t>POSTER TEMPLATE BY:</a:t>
            </a:r>
          </a:p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>
                <a:solidFill>
                  <a:schemeClr val="bg2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6" y="636590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150" tIns="26070" rIns="52150" bIns="260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2819402"/>
            <a:ext cx="6234112" cy="132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0792" tIns="260792" rIns="260792" bIns="26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274320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7181851" y="2819402"/>
            <a:ext cx="12977813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0674014" y="2819402"/>
            <a:ext cx="6238875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 userDrawn="1"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 userDrawn="1"/>
        </p:nvSpPr>
        <p:spPr bwMode="auto">
          <a:xfrm>
            <a:off x="433388" y="2819402"/>
            <a:ext cx="26479500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381001" y="16222665"/>
            <a:ext cx="157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chemeClr val="bg2"/>
                </a:solidFill>
                <a:latin typeface="Arial" pitchFamily="34" charset="0"/>
              </a:rPr>
              <a:t>POSTER TEMPLATE BY:</a:t>
            </a:r>
          </a:p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>
                <a:solidFill>
                  <a:schemeClr val="bg2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6" y="636590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150" tIns="26070" rIns="52150" bIns="260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2819402"/>
            <a:ext cx="26369962" cy="132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0792" tIns="260792" rIns="260792" bIns="26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 userDrawn="1"/>
        </p:nvSpPr>
        <p:spPr bwMode="auto">
          <a:xfrm>
            <a:off x="0" y="0"/>
            <a:ext cx="274320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433388" y="2819402"/>
            <a:ext cx="6234112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381001" y="16222665"/>
            <a:ext cx="157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rgbClr val="808080"/>
                </a:solidFill>
                <a:latin typeface="Arial" pitchFamily="34" charset="0"/>
              </a:rPr>
              <a:t>POSTER TEMPLATE BY:</a:t>
            </a:r>
          </a:p>
          <a:p>
            <a:pPr defTabSz="522288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>
                <a:solidFill>
                  <a:srgbClr val="808080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6" y="636590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150" tIns="26070" rIns="52150" bIns="260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2819402"/>
            <a:ext cx="6234112" cy="132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0792" tIns="260792" rIns="260792" bIns="26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274320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7181851" y="2819402"/>
            <a:ext cx="12977813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0674014" y="2819402"/>
            <a:ext cx="6238875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ctr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ctr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12" Type="http://schemas.openxmlformats.org/officeDocument/2006/relationships/image" Target="../media/image7.png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34.xml"/><Relationship Id="rId16" Type="http://schemas.openxmlformats.org/officeDocument/2006/relationships/package" Target="../embeddings/Microsoft_Word_Document4.docx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11" Type="http://schemas.openxmlformats.org/officeDocument/2006/relationships/image" Target="../media/image3.emf"/><Relationship Id="rId5" Type="http://schemas.openxmlformats.org/officeDocument/2006/relationships/image" Target="../media/image6.png"/><Relationship Id="rId15" Type="http://schemas.openxmlformats.org/officeDocument/2006/relationships/image" Target="../media/image10.jpeg"/><Relationship Id="rId10" Type="http://schemas.openxmlformats.org/officeDocument/2006/relationships/package" Target="../embeddings/Microsoft_Word_Document3.docx"/><Relationship Id="rId4" Type="http://schemas.openxmlformats.org/officeDocument/2006/relationships/image" Target="../media/image5.jpeg"/><Relationship Id="rId9" Type="http://schemas.openxmlformats.org/officeDocument/2006/relationships/image" Target="../media/image2.emf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38152" y="211015"/>
            <a:ext cx="3818538" cy="22168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508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3792200" y="2933700"/>
            <a:ext cx="6248400" cy="131191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508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561632" y="2846864"/>
            <a:ext cx="6248400" cy="13205936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508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181850" y="2819400"/>
            <a:ext cx="6248400" cy="1323975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508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9100" y="2819400"/>
            <a:ext cx="6248400" cy="1323975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508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419198" y="-21854"/>
            <a:ext cx="20424344" cy="27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2136" tIns="26064" rIns="52136" bIns="26064">
            <a:spAutoFit/>
          </a:bodyPr>
          <a:lstStyle/>
          <a:p>
            <a:pPr algn="ctr" defTabSz="522288">
              <a:spcBef>
                <a:spcPct val="50000"/>
              </a:spcBef>
            </a:pPr>
            <a:r>
              <a:rPr lang="en-US" sz="6200" dirty="0" smtClean="0">
                <a:solidFill>
                  <a:srgbClr val="FFFFFF"/>
                </a:solidFill>
                <a:latin typeface="Arial Black" pitchFamily="1" charset="0"/>
              </a:rPr>
              <a:t>Assessing Attitudes Towards Tobacco Advertising in </a:t>
            </a:r>
            <a:r>
              <a:rPr lang="en-US" sz="6200" dirty="0">
                <a:solidFill>
                  <a:srgbClr val="FFFFFF"/>
                </a:solidFill>
                <a:latin typeface="Arial Black" pitchFamily="1" charset="0"/>
              </a:rPr>
              <a:t>Winooski, </a:t>
            </a:r>
            <a:r>
              <a:rPr lang="en-US" sz="6200" dirty="0" smtClean="0">
                <a:solidFill>
                  <a:srgbClr val="FFFFFF"/>
                </a:solidFill>
                <a:latin typeface="Arial Black" pitchFamily="1" charset="0"/>
              </a:rPr>
              <a:t>VT</a:t>
            </a:r>
          </a:p>
          <a:p>
            <a:pPr algn="ctr" defTabSz="522288" eaLnBrk="0" hangingPunct="0"/>
            <a:r>
              <a:rPr lang="en-US" sz="2700" b="1" dirty="0" smtClean="0">
                <a:solidFill>
                  <a:srgbClr val="FFFFFF"/>
                </a:solidFill>
                <a:latin typeface="Arial" charset="0"/>
              </a:rPr>
              <a:t>Azevedo K., Brown B., Chang E., Evangelista J., McDaniels I., Kuzina O., Patel A</a:t>
            </a:r>
            <a:r>
              <a:rPr lang="en-US" sz="2700" b="1" dirty="0">
                <a:solidFill>
                  <a:srgbClr val="FFFFFF"/>
                </a:solidFill>
                <a:latin typeface="Arial" charset="0"/>
              </a:rPr>
              <a:t>.</a:t>
            </a:r>
            <a:r>
              <a:rPr lang="en-US" sz="2700" b="1" dirty="0" smtClean="0">
                <a:solidFill>
                  <a:srgbClr val="FFFFFF"/>
                </a:solidFill>
                <a:latin typeface="Arial" charset="0"/>
              </a:rPr>
              <a:t>, Nugent </a:t>
            </a:r>
            <a:r>
              <a:rPr lang="en-US" sz="2700" b="1" dirty="0">
                <a:solidFill>
                  <a:srgbClr val="FFFFFF"/>
                </a:solidFill>
                <a:latin typeface="Arial" charset="0"/>
              </a:rPr>
              <a:t>K</a:t>
            </a:r>
            <a:r>
              <a:rPr lang="en-US" sz="2700" b="1" dirty="0" smtClean="0">
                <a:solidFill>
                  <a:srgbClr val="FFFFFF"/>
                </a:solidFill>
                <a:latin typeface="Arial" charset="0"/>
              </a:rPr>
              <a:t>., Wilcke </a:t>
            </a:r>
            <a:r>
              <a:rPr lang="en-US" sz="2700" b="1" dirty="0">
                <a:solidFill>
                  <a:srgbClr val="FFFFFF"/>
                </a:solidFill>
                <a:latin typeface="Arial" charset="0"/>
              </a:rPr>
              <a:t>B.</a:t>
            </a:r>
            <a:r>
              <a:rPr lang="en-US" sz="2700" b="1" dirty="0" smtClean="0">
                <a:solidFill>
                  <a:srgbClr val="FFFFFF"/>
                </a:solidFill>
                <a:latin typeface="Arial" charset="0"/>
              </a:rPr>
              <a:t>, Carney J. </a:t>
            </a:r>
          </a:p>
          <a:p>
            <a:pPr algn="ctr" defTabSz="522288" eaLnBrk="0" hangingPunct="0"/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University of Vermont College of Medicine, Burlington, VT</a:t>
            </a:r>
            <a:endParaRPr lang="en-US" sz="2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Text Box 349"/>
          <p:cNvSpPr txBox="1">
            <a:spLocks noChangeArrowheads="1"/>
          </p:cNvSpPr>
          <p:nvPr/>
        </p:nvSpPr>
        <p:spPr bwMode="auto">
          <a:xfrm>
            <a:off x="419099" y="2819400"/>
            <a:ext cx="6248401" cy="465916"/>
          </a:xfrm>
          <a:prstGeom prst="rect">
            <a:avLst/>
          </a:prstGeom>
          <a:gradFill flip="none" rotWithShape="1">
            <a:gsLst>
              <a:gs pos="74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65183" tIns="32585" rIns="65183" bIns="32585">
            <a:spAutoFit/>
          </a:bodyPr>
          <a:lstStyle/>
          <a:p>
            <a:pPr algn="ctr" defTabSz="652463" eaLnBrk="0" hangingPunct="0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8F8F8"/>
                </a:solidFill>
              </a:rPr>
              <a:t>Introduction</a:t>
            </a:r>
          </a:p>
        </p:txBody>
      </p:sp>
      <p:sp>
        <p:nvSpPr>
          <p:cNvPr id="1035" name="Text Box 351"/>
          <p:cNvSpPr txBox="1">
            <a:spLocks noChangeArrowheads="1"/>
          </p:cNvSpPr>
          <p:nvPr/>
        </p:nvSpPr>
        <p:spPr bwMode="auto">
          <a:xfrm>
            <a:off x="20561632" y="2846864"/>
            <a:ext cx="6248400" cy="465916"/>
          </a:xfrm>
          <a:prstGeom prst="rect">
            <a:avLst/>
          </a:prstGeom>
          <a:gradFill flip="none" rotWithShape="1">
            <a:gsLst>
              <a:gs pos="74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 lIns="65183" tIns="32585" rIns="65183" bIns="32585">
            <a:spAutoFit/>
          </a:bodyPr>
          <a:lstStyle/>
          <a:p>
            <a:pPr algn="ctr" defTabSz="652463" eaLnBrk="0" hangingPunct="0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F8F8F8"/>
                </a:solidFill>
              </a:rPr>
              <a:t>Discussion </a:t>
            </a:r>
            <a:endParaRPr lang="en-US" sz="2600" b="1" dirty="0">
              <a:solidFill>
                <a:srgbClr val="F8F8F8"/>
              </a:solidFill>
            </a:endParaRPr>
          </a:p>
        </p:txBody>
      </p:sp>
      <p:sp>
        <p:nvSpPr>
          <p:cNvPr id="1036" name="Text Box 352"/>
          <p:cNvSpPr txBox="1">
            <a:spLocks noChangeArrowheads="1"/>
          </p:cNvSpPr>
          <p:nvPr/>
        </p:nvSpPr>
        <p:spPr bwMode="auto">
          <a:xfrm>
            <a:off x="20561632" y="14125329"/>
            <a:ext cx="6248399" cy="465916"/>
          </a:xfrm>
          <a:prstGeom prst="rect">
            <a:avLst/>
          </a:prstGeom>
          <a:gradFill flip="none" rotWithShape="1">
            <a:gsLst>
              <a:gs pos="74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65183" tIns="32585" rIns="65183" bIns="32585">
            <a:spAutoFit/>
          </a:bodyPr>
          <a:lstStyle/>
          <a:p>
            <a:pPr algn="ctr" defTabSz="652463" eaLnBrk="0" hangingPunct="0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8F8F8"/>
                </a:solidFill>
              </a:rPr>
              <a:t>References</a:t>
            </a:r>
          </a:p>
        </p:txBody>
      </p:sp>
      <p:sp>
        <p:nvSpPr>
          <p:cNvPr id="1038" name="Text Box 354"/>
          <p:cNvSpPr txBox="1">
            <a:spLocks noChangeArrowheads="1"/>
          </p:cNvSpPr>
          <p:nvPr/>
        </p:nvSpPr>
        <p:spPr bwMode="auto">
          <a:xfrm>
            <a:off x="7181850" y="2819400"/>
            <a:ext cx="12858751" cy="465916"/>
          </a:xfrm>
          <a:prstGeom prst="rect">
            <a:avLst/>
          </a:prstGeom>
          <a:gradFill flip="none" rotWithShape="1">
            <a:gsLst>
              <a:gs pos="74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65183" tIns="32585" rIns="65183" bIns="32585">
            <a:spAutoFit/>
          </a:bodyPr>
          <a:lstStyle/>
          <a:p>
            <a:pPr algn="ctr" defTabSz="652463" eaLnBrk="0" hangingPunct="0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1044" name="Text Box 360"/>
          <p:cNvSpPr txBox="1">
            <a:spLocks noChangeArrowheads="1"/>
          </p:cNvSpPr>
          <p:nvPr/>
        </p:nvSpPr>
        <p:spPr bwMode="auto">
          <a:xfrm>
            <a:off x="419099" y="8586221"/>
            <a:ext cx="6248401" cy="465916"/>
          </a:xfrm>
          <a:prstGeom prst="rect">
            <a:avLst/>
          </a:prstGeom>
          <a:gradFill flip="none" rotWithShape="1">
            <a:gsLst>
              <a:gs pos="74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65183" tIns="32585" rIns="65183" bIns="32585">
            <a:spAutoFit/>
          </a:bodyPr>
          <a:lstStyle/>
          <a:p>
            <a:pPr algn="ctr" defTabSz="652463" eaLnBrk="0" hangingPunct="0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F8F8F8"/>
                </a:solidFill>
              </a:rPr>
              <a:t>Objectives</a:t>
            </a:r>
            <a:endParaRPr lang="en-US" sz="2600" b="1" dirty="0">
              <a:solidFill>
                <a:srgbClr val="F8F8F8"/>
              </a:solidFill>
            </a:endParaRPr>
          </a:p>
        </p:txBody>
      </p:sp>
      <p:sp>
        <p:nvSpPr>
          <p:cNvPr id="1047" name="Text Box 380"/>
          <p:cNvSpPr txBox="1">
            <a:spLocks noChangeArrowheads="1"/>
          </p:cNvSpPr>
          <p:nvPr/>
        </p:nvSpPr>
        <p:spPr bwMode="auto">
          <a:xfrm>
            <a:off x="419099" y="11143593"/>
            <a:ext cx="6248401" cy="465916"/>
          </a:xfrm>
          <a:prstGeom prst="rect">
            <a:avLst/>
          </a:prstGeom>
          <a:gradFill flip="none" rotWithShape="1">
            <a:gsLst>
              <a:gs pos="74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65183" tIns="32585" rIns="65183" bIns="32585">
            <a:spAutoFit/>
          </a:bodyPr>
          <a:lstStyle/>
          <a:p>
            <a:pPr algn="ctr" defTabSz="652463" eaLnBrk="0" hangingPunct="0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40" name="Text Box 392"/>
          <p:cNvSpPr txBox="1">
            <a:spLocks noChangeArrowheads="1"/>
          </p:cNvSpPr>
          <p:nvPr/>
        </p:nvSpPr>
        <p:spPr bwMode="auto">
          <a:xfrm>
            <a:off x="13920788" y="9567008"/>
            <a:ext cx="629330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32" name="Picture 108" descr="http://1.bp.blogspot.com/_8NzXOgV9X_A/TSe--q-x7eI/AAAAAAAAABI/M5CXN_7SIYc/S1600-R/WCSPC_logo_PMS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056178" y="382285"/>
            <a:ext cx="3108958" cy="155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115" name="Text Box 359"/>
          <p:cNvSpPr txBox="1">
            <a:spLocks noChangeArrowheads="1"/>
          </p:cNvSpPr>
          <p:nvPr/>
        </p:nvSpPr>
        <p:spPr bwMode="auto">
          <a:xfrm>
            <a:off x="20486778" y="14265960"/>
            <a:ext cx="51011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algn="just"/>
            <a:endParaRPr lang="en-US" sz="1200" dirty="0" smtClean="0">
              <a:solidFill>
                <a:srgbClr val="000000"/>
              </a:solidFill>
            </a:endParaRPr>
          </a:p>
          <a:p>
            <a:pPr algn="just"/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1. 2010 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 Tobacco Survey. Rep. Vermont Department of Health, Oct. 2011. Web. 22 Sept. 2012. </a:t>
            </a:r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healthvermont.gov/research/documents/2010ATSReport_FINAL.pdf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State and County Quick Facts. United States Census Bureau. http://quickfacts.census.gov/qfd/states/50/5085150.html. Accessed 12/1/12</a:t>
            </a:r>
          </a:p>
          <a:p>
            <a:pPr algn="just"/>
            <a:r>
              <a:rPr lang="en-US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Berman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and Snyder, K. "Cause and Effect: Tobacco Marketing Increases youth Tobacco Use, Findings of the 2012 Surgeon General's Report." The Center for Public Health and Tobacco Policy. May 2012.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4. Vermont Department of Health. "Small Change / Big Impact." http://healthvermont.gov/family/fit/documents/SCBI_Guidebook.pdf. Accessed 12/12/12.</a:t>
            </a:r>
            <a:endParaRPr lang="en-US" sz="10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200" dirty="0">
              <a:solidFill>
                <a:srgbClr val="CC0000"/>
              </a:solidFill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473" y="10046463"/>
            <a:ext cx="6265559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3190" y="15631696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Eric Chang takes a blood pressure measurement at the Winooski Health Fair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29360" y="12804599"/>
            <a:ext cx="6215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•  Respondents thought that grocery stores (66%), pharmacies (73%), corner stores (41%) and gas station/convenience stores (43%) should not sell tobacco products.</a:t>
            </a:r>
          </a:p>
          <a:p>
            <a:pPr marL="228600" indent="-22860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•  26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% of respondents reported that they or other members of their family received advice from a doctor regarding tobacco products use in the past year.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152" y="9052138"/>
            <a:ext cx="6234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lvl="0" indent="-223838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Initiate the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Small Changes, Big Impact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protocol </a:t>
            </a:r>
          </a:p>
          <a:p>
            <a:pPr marL="223838" lvl="0" indent="-223838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Assess attitudes toward tobacco advertising and youth tobacco use in Winooski, VT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Provide the WCSPC data for efforts to reduce tobacco advertising and use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389" y="11609509"/>
            <a:ext cx="62388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Designed a survey to assess the opinions of adult community members towards tobacco advertising and youth tobacco use in Winooski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dministered the survey in three different settings: 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Sent home with students of the Winooski school district 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In-person at the parent-teacher conference at the Winooski school district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In-person at the Winooski Community Health Fair 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Organized a free health fair at the Winooski Community Health Center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25998"/>
              </p:ext>
            </p:extLst>
          </p:nvPr>
        </p:nvGraphicFramePr>
        <p:xfrm>
          <a:off x="14660563" y="3489325"/>
          <a:ext cx="43735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Document" r:id="rId6" imgW="5949456" imgH="4343195" progId="Word.Document.12">
                  <p:embed/>
                </p:oleObj>
              </mc:Choice>
              <mc:Fallback>
                <p:oleObj name="Document" r:id="rId6" imgW="5949456" imgH="4343195" progId="Word.Document.12">
                  <p:embed/>
                  <p:pic>
                    <p:nvPicPr>
                      <p:cNvPr id="0" name="Picture 14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0563" y="3489325"/>
                        <a:ext cx="4373562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32832"/>
              </p:ext>
            </p:extLst>
          </p:nvPr>
        </p:nvGraphicFramePr>
        <p:xfrm>
          <a:off x="14739571" y="6743700"/>
          <a:ext cx="438150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Document" r:id="rId8" imgW="5949456" imgH="4339958" progId="Word.Document.12">
                  <p:embed/>
                </p:oleObj>
              </mc:Choice>
              <mc:Fallback>
                <p:oleObj name="Document" r:id="rId8" imgW="5949456" imgH="4339958" progId="Word.Document.12">
                  <p:embed/>
                  <p:pic>
                    <p:nvPicPr>
                      <p:cNvPr id="0" name="Picture 14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9571" y="6743700"/>
                        <a:ext cx="4381500" cy="321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43068"/>
              </p:ext>
            </p:extLst>
          </p:nvPr>
        </p:nvGraphicFramePr>
        <p:xfrm>
          <a:off x="8029575" y="6799263"/>
          <a:ext cx="4356100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Document" r:id="rId10" imgW="5949456" imgH="4335283" progId="Word.Document.12">
                  <p:embed/>
                </p:oleObj>
              </mc:Choice>
              <mc:Fallback>
                <p:oleObj name="Document" r:id="rId10" imgW="5949456" imgH="4335283" progId="Word.Document.12">
                  <p:embed/>
                  <p:pic>
                    <p:nvPicPr>
                      <p:cNvPr id="0" name="Picture 14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6799263"/>
                        <a:ext cx="4356100" cy="317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38152" y="3222838"/>
            <a:ext cx="62341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There are approximately 75,500 adult smokers in Vermont, making up about 15% of the state’s adult population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These rates are relatively higher in low-income populations. Winooski, Vermont is vulnerable to high tobacco use rates given that 23.6% of Winooski residents live below the poverty line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majority of tobacco users begin in their youth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Tobacco advertising, which has been shown to have a direct, dose-dependent association with tobacco use in youth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is highly prevalent in stores in Winooski. In conjunction with the Winooski Coalition for a Safe and Peaceful Community (WCSPC), we assessed the attitudes toward tobacco advertising within the Winooski Community.</a:t>
            </a:r>
          </a:p>
        </p:txBody>
      </p:sp>
      <p:pic>
        <p:nvPicPr>
          <p:cNvPr id="1168" name="Picture 144" descr="C:\Users\kazevedo\AppData\Local\Temp\Small Changes, Big Impact QR Co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454893" y="14628449"/>
            <a:ext cx="1305317" cy="136486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20543521" y="10527442"/>
            <a:ext cx="62484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majority of respondents believe that tobacco products should not be advertised anywhere inside or outside of stores.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Both smokers and non-smokers think store owners should show fewer tobacco advertisements/displays in their stores.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majority of survey respondents think that grocery stores, pharmacies, corner stores, and gas station/convenience stores should not post advertisements and signs for tobacco products.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>
            <a:off x="70338" y="211015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77415"/>
              </p:ext>
            </p:extLst>
          </p:nvPr>
        </p:nvGraphicFramePr>
        <p:xfrm>
          <a:off x="13927114" y="9981272"/>
          <a:ext cx="6006415" cy="2905875"/>
        </p:xfrm>
        <a:graphic>
          <a:graphicData uri="http://schemas.openxmlformats.org/drawingml/2006/table">
            <a:tbl>
              <a:tblPr/>
              <a:tblGrid>
                <a:gridCol w="2804819"/>
                <a:gridCol w="1372796"/>
                <a:gridCol w="960120"/>
                <a:gridCol w="868680"/>
              </a:tblGrid>
              <a:tr h="302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Nonsmokers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Smokers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Overall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6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Tobacco advertising should</a:t>
                      </a:r>
                      <a:r>
                        <a:rPr lang="en-US" sz="1600" i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 be allowed inside stores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71%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29%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66%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Tobacco advertising should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 be allowed outside stores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85%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65%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83%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Store owners should show </a:t>
                      </a:r>
                      <a:r>
                        <a:rPr lang="en-US" sz="1600" b="1" i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fewer</a:t>
                      </a:r>
                      <a:r>
                        <a:rPr lang="en-US" sz="1600" i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tobacco advertisements inside stores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63%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59%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62%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0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Youth smoking &amp; tobacco use is a problem in Winooski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66%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29%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58110" algn="l"/>
                        </a:tabLs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Cambria"/>
                          <a:ea typeface="Calibri"/>
                          <a:cs typeface="Times New Roman"/>
                        </a:rPr>
                        <a:t>59%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66345" y="6686548"/>
            <a:ext cx="4578638" cy="30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7235190" y="9944690"/>
            <a:ext cx="6141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•   18 % of respondents identified themselves as smokers.</a:t>
            </a:r>
          </a:p>
          <a:p>
            <a:pPr marL="342900" indent="-342900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•   59% of respondents thought that youth are influenced by tobacco advertising in stores.</a:t>
            </a:r>
          </a:p>
          <a:p>
            <a:pPr marL="342900" indent="-342900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Respondents thought that grocery stores (77%), pharmacies (77%), corner stores (54%) and gas station/convenience stores (55%) should not post advertisements and signs for tobacco products.</a:t>
            </a:r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5953955" y="6707090"/>
            <a:ext cx="153596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6" name="Picture 1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1" y="224150"/>
            <a:ext cx="3885077" cy="213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 descr="\\psf\Home\Desktop\_AAA_UPLOAD\20121110_PHP_Winooski_Clinic\20121110_MedPhoto_10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8" y="13560405"/>
            <a:ext cx="3098976" cy="20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48178"/>
              </p:ext>
            </p:extLst>
          </p:nvPr>
        </p:nvGraphicFramePr>
        <p:xfrm>
          <a:off x="8183563" y="3565525"/>
          <a:ext cx="4176712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Document" r:id="rId16" imgW="6719173" imgH="4986151" progId="Word.Document.12">
                  <p:embed/>
                </p:oleObj>
              </mc:Choice>
              <mc:Fallback>
                <p:oleObj name="Document" r:id="rId16" imgW="6719173" imgH="4986151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3" y="3565525"/>
                        <a:ext cx="4176712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0164000" y="15388418"/>
            <a:ext cx="1502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Photo credits: </a:t>
            </a:r>
            <a:r>
              <a:rPr lang="en-US" sz="9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Rajan</a:t>
            </a:r>
            <a:r>
              <a:rPr lang="en-US" sz="9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Chawla</a:t>
            </a:r>
            <a:endParaRPr lang="en-US" sz="9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603737" y="3409139"/>
            <a:ext cx="6109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outh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exposed to tobacco advertising are more likely to smoke or use tobacco products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The majority of respondents believe that youth smoking and tobacco use in Winooski is a problem and that store owners should decrease or eliminate tobacco advertising. This demonstration of community support for reduced tobacco advertising will be instrumental for achieving the goals of the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Small Changes, Big Impact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initiative in Winooski, VT.</a:t>
            </a:r>
          </a:p>
        </p:txBody>
      </p:sp>
    </p:spTree>
    <p:extLst>
      <p:ext uri="{BB962C8B-B14F-4D97-AF65-F5344CB8AC3E}">
        <p14:creationId xmlns:p14="http://schemas.microsoft.com/office/powerpoint/2010/main" val="17659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30" ma:contentTypeDescription="Create a new document." ma:contentTypeScope="" ma:versionID="0b1b17f1ebd9ab3c754f47e238ef930a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89f5b89839f7fc399baeff73974617ee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 minOccurs="0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  <xsd:element ref="ns2:Destin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nillable="true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  <xsd:element name="Destination" ma:index="23" nillable="true" ma:displayName="Destination" ma:format="Dropdown" ma:internalName="Destination">
      <xsd:simpleType>
        <xsd:restriction base="dms:Choice">
          <xsd:enumeration value="Archive"/>
          <xsd:enumeration value="Keep"/>
          <xsd:enumeration value="De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atured xmlns="b8d4423e-d233-4bc9-97bc-d7574ce75186">false</Featured>
    <Description0 xmlns="b8d4423e-d233-4bc9-97bc-d7574ce75186">Poster of results from survey on tobacco advertising</Description0>
    <LikesCount xmlns="http://schemas.microsoft.com/sharepoint/v3" xsi:nil="true"/>
    <Published_x0020_Month xmlns="b8d4423e-d233-4bc9-97bc-d7574ce75186">Jan</Published_x0020_Month>
    <End_x0020_Date xmlns="b8d4423e-d233-4bc9-97bc-d7574ce75186" xsi:nil="true"/>
    <Published_x0020_Year xmlns="b8d4423e-d233-4bc9-97bc-d7574ce75186" xsi:nil="true"/>
    <RatingCount xmlns="http://schemas.microsoft.com/sharepoint/v3" xsi:nil="true"/>
    <PublishingExpirationDate xmlns="http://schemas.microsoft.com/sharepoint/v3" xsi:nil="true"/>
    <Copyright xmlns="b8d4423e-d233-4bc9-97bc-d7574ce75186">There is no copyright associated with the document.</Copyright>
    <PublishingStartDate xmlns="http://schemas.microsoft.com/sharepoint/v3" xsi:nil="true"/>
    <Permissions xmlns="b8d4423e-d233-4bc9-97bc-d7574ce75186">The document can be viewed by anyone.</Permissions>
    <Metadata2 xmlns="b8d4423e-d233-4bc9-97bc-d7574ce75186">
      <Value>18</Value>
    </Metadata2>
    <Metadata3 xmlns="b8d4423e-d233-4bc9-97bc-d7574ce75186">55</Metadata3>
    <Metadata1 xmlns="b8d4423e-d233-4bc9-97bc-d7574ce75186">
      <Value>8</Value>
    </Metadata1>
    <Destination xmlns="b8d4423e-d233-4bc9-97bc-d7574ce75186" xsi:nil="true"/>
  </documentManagement>
</p:properties>
</file>

<file path=customXml/itemProps1.xml><?xml version="1.0" encoding="utf-8"?>
<ds:datastoreItem xmlns:ds="http://schemas.openxmlformats.org/officeDocument/2006/customXml" ds:itemID="{8B2F8FE8-2C9E-4EEF-83E3-E0F4C39E0963}"/>
</file>

<file path=customXml/itemProps2.xml><?xml version="1.0" encoding="utf-8"?>
<ds:datastoreItem xmlns:ds="http://schemas.openxmlformats.org/officeDocument/2006/customXml" ds:itemID="{A109A5C8-40EE-449B-9555-17BFA98EFF26}"/>
</file>

<file path=customXml/itemProps3.xml><?xml version="1.0" encoding="utf-8"?>
<ds:datastoreItem xmlns:ds="http://schemas.openxmlformats.org/officeDocument/2006/customXml" ds:itemID="{638342D2-DDF1-4DA9-AC60-AA77AC3669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9438</TotalTime>
  <Words>679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Custom Design</vt:lpstr>
      <vt:lpstr>1_Custom Design</vt:lpstr>
      <vt:lpstr>2_Custom Design</vt:lpstr>
      <vt:lpstr>3_Custom Design</vt:lpstr>
      <vt:lpstr>Document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Attitudes Towards Tobacco Advertising</dc:title>
  <dc:subject>Free PowerPoint poster templates</dc:subject>
  <dc:creator>A. Kotoulas</dc:creator>
  <cp:keywords>Tobacco, Advertizing, Adolescent Health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medlocal</cp:lastModifiedBy>
  <cp:revision>264</cp:revision>
  <dcterms:created xsi:type="dcterms:W3CDTF">2005-05-18T01:24:28Z</dcterms:created>
  <dcterms:modified xsi:type="dcterms:W3CDTF">2013-01-18T17:29:36Z</dcterms:modified>
  <cp:category>Powerpoint poster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0x0101000B0D515997CB0546990B9821911254AF</vt:lpwstr>
  </property>
  <property fmtid="{D5CDD505-2E9C-101B-9397-08002B2CF9AE}" pid="3" name="APHL">
    <vt:lpwstr>1-Keep</vt:lpwstr>
  </property>
</Properties>
</file>