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3"/>
    <p:sldMasterId id="2147483657" r:id="rId54"/>
    <p:sldMasterId id="2147483668" r:id="rId55"/>
  </p:sldMasterIdLst>
  <p:notesMasterIdLst>
    <p:notesMasterId r:id="rId113"/>
  </p:notesMasterIdLst>
  <p:handoutMasterIdLst>
    <p:handoutMasterId r:id="rId114"/>
  </p:handoutMasterIdLst>
  <p:sldIdLst>
    <p:sldId id="268" r:id="rId56"/>
    <p:sldId id="291" r:id="rId57"/>
    <p:sldId id="299" r:id="rId58"/>
    <p:sldId id="302" r:id="rId59"/>
    <p:sldId id="359" r:id="rId60"/>
    <p:sldId id="307" r:id="rId61"/>
    <p:sldId id="344" r:id="rId62"/>
    <p:sldId id="303" r:id="rId63"/>
    <p:sldId id="308" r:id="rId64"/>
    <p:sldId id="309" r:id="rId65"/>
    <p:sldId id="367" r:id="rId66"/>
    <p:sldId id="311" r:id="rId67"/>
    <p:sldId id="346" r:id="rId68"/>
    <p:sldId id="276" r:id="rId69"/>
    <p:sldId id="362" r:id="rId70"/>
    <p:sldId id="363" r:id="rId71"/>
    <p:sldId id="364" r:id="rId72"/>
    <p:sldId id="304" r:id="rId73"/>
    <p:sldId id="312" r:id="rId74"/>
    <p:sldId id="366" r:id="rId75"/>
    <p:sldId id="322" r:id="rId76"/>
    <p:sldId id="323" r:id="rId77"/>
    <p:sldId id="281" r:id="rId78"/>
    <p:sldId id="324" r:id="rId79"/>
    <p:sldId id="347" r:id="rId80"/>
    <p:sldId id="326" r:id="rId81"/>
    <p:sldId id="327" r:id="rId82"/>
    <p:sldId id="321" r:id="rId83"/>
    <p:sldId id="313" r:id="rId84"/>
    <p:sldId id="314" r:id="rId85"/>
    <p:sldId id="315" r:id="rId86"/>
    <p:sldId id="361" r:id="rId87"/>
    <p:sldId id="360" r:id="rId88"/>
    <p:sldId id="316" r:id="rId89"/>
    <p:sldId id="317" r:id="rId90"/>
    <p:sldId id="318" r:id="rId91"/>
    <p:sldId id="319" r:id="rId92"/>
    <p:sldId id="334" r:id="rId93"/>
    <p:sldId id="335" r:id="rId94"/>
    <p:sldId id="365" r:id="rId95"/>
    <p:sldId id="340" r:id="rId96"/>
    <p:sldId id="284" r:id="rId97"/>
    <p:sldId id="353" r:id="rId98"/>
    <p:sldId id="286" r:id="rId99"/>
    <p:sldId id="328" r:id="rId100"/>
    <p:sldId id="331" r:id="rId101"/>
    <p:sldId id="348" r:id="rId102"/>
    <p:sldId id="280" r:id="rId103"/>
    <p:sldId id="337" r:id="rId104"/>
    <p:sldId id="355" r:id="rId105"/>
    <p:sldId id="357" r:id="rId106"/>
    <p:sldId id="354" r:id="rId107"/>
    <p:sldId id="345" r:id="rId108"/>
    <p:sldId id="352" r:id="rId109"/>
    <p:sldId id="351" r:id="rId110"/>
    <p:sldId id="342" r:id="rId111"/>
    <p:sldId id="338" r:id="rId1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8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B42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2747" autoAdjust="0"/>
  </p:normalViewPr>
  <p:slideViewPr>
    <p:cSldViewPr>
      <p:cViewPr>
        <p:scale>
          <a:sx n="66" d="100"/>
          <a:sy n="66" d="100"/>
        </p:scale>
        <p:origin x="-2094" y="-102"/>
      </p:cViewPr>
      <p:guideLst>
        <p:guide orient="horz" pos="864"/>
        <p:guide pos="288"/>
      </p:guideLst>
    </p:cSldViewPr>
  </p:slid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98" d="100"/>
          <a:sy n="98" d="100"/>
        </p:scale>
        <p:origin x="-356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theme" Target="theme/theme1.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8.xml"/><Relationship Id="rId68" Type="http://schemas.openxmlformats.org/officeDocument/2006/relationships/slide" Target="slides/slide13.xml"/><Relationship Id="rId84" Type="http://schemas.openxmlformats.org/officeDocument/2006/relationships/slide" Target="slides/slide29.xml"/><Relationship Id="rId89" Type="http://schemas.openxmlformats.org/officeDocument/2006/relationships/slide" Target="slides/slide34.xml"/><Relationship Id="rId112" Type="http://schemas.openxmlformats.org/officeDocument/2006/relationships/slide" Target="slides/slide57.xml"/><Relationship Id="rId16" Type="http://schemas.openxmlformats.org/officeDocument/2006/relationships/customXml" Target="../customXml/item16.xml"/><Relationship Id="rId107" Type="http://schemas.openxmlformats.org/officeDocument/2006/relationships/slide" Target="slides/slide52.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Master" Target="slideMasters/slideMaster1.xml"/><Relationship Id="rId58" Type="http://schemas.openxmlformats.org/officeDocument/2006/relationships/slide" Target="slides/slide3.xml"/><Relationship Id="rId74" Type="http://schemas.openxmlformats.org/officeDocument/2006/relationships/slide" Target="slides/slide19.xml"/><Relationship Id="rId79" Type="http://schemas.openxmlformats.org/officeDocument/2006/relationships/slide" Target="slides/slide24.xml"/><Relationship Id="rId102" Type="http://schemas.openxmlformats.org/officeDocument/2006/relationships/slide" Target="slides/slide47.xml"/><Relationship Id="rId5" Type="http://schemas.openxmlformats.org/officeDocument/2006/relationships/customXml" Target="../customXml/item5.xml"/><Relationship Id="rId90" Type="http://schemas.openxmlformats.org/officeDocument/2006/relationships/slide" Target="slides/slide35.xml"/><Relationship Id="rId95" Type="http://schemas.openxmlformats.org/officeDocument/2006/relationships/slide" Target="slides/slide40.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9.xml"/><Relationship Id="rId69" Type="http://schemas.openxmlformats.org/officeDocument/2006/relationships/slide" Target="slides/slide14.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25.xml"/><Relationship Id="rId85" Type="http://schemas.openxmlformats.org/officeDocument/2006/relationships/slide" Target="slides/slide30.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slide" Target="slides/slide4.xml"/><Relationship Id="rId103" Type="http://schemas.openxmlformats.org/officeDocument/2006/relationships/slide" Target="slides/slide48.xml"/><Relationship Id="rId108" Type="http://schemas.openxmlformats.org/officeDocument/2006/relationships/slide" Target="slides/slide53.xml"/><Relationship Id="rId54" Type="http://schemas.openxmlformats.org/officeDocument/2006/relationships/slideMaster" Target="slideMasters/slideMaster2.xml"/><Relationship Id="rId70" Type="http://schemas.openxmlformats.org/officeDocument/2006/relationships/slide" Target="slides/slide15.xml"/><Relationship Id="rId75" Type="http://schemas.openxmlformats.org/officeDocument/2006/relationships/slide" Target="slides/slide20.xml"/><Relationship Id="rId91" Type="http://schemas.openxmlformats.org/officeDocument/2006/relationships/slide" Target="slides/slide36.xml"/><Relationship Id="rId96" Type="http://schemas.openxmlformats.org/officeDocument/2006/relationships/slide" Target="slides/slide41.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handoutMaster" Target="handoutMasters/handoutMaster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5.xml"/><Relationship Id="rId65" Type="http://schemas.openxmlformats.org/officeDocument/2006/relationships/slide" Target="slides/slide10.xml"/><Relationship Id="rId73" Type="http://schemas.openxmlformats.org/officeDocument/2006/relationships/slide" Target="slides/slide18.xml"/><Relationship Id="rId78" Type="http://schemas.openxmlformats.org/officeDocument/2006/relationships/slide" Target="slides/slide23.xml"/><Relationship Id="rId81" Type="http://schemas.openxmlformats.org/officeDocument/2006/relationships/slide" Target="slides/slide26.xml"/><Relationship Id="rId86" Type="http://schemas.openxmlformats.org/officeDocument/2006/relationships/slide" Target="slides/slide31.xml"/><Relationship Id="rId94" Type="http://schemas.openxmlformats.org/officeDocument/2006/relationships/slide" Target="slides/slide39.xml"/><Relationship Id="rId99" Type="http://schemas.openxmlformats.org/officeDocument/2006/relationships/slide" Target="slides/slide44.xml"/><Relationship Id="rId101" Type="http://schemas.openxmlformats.org/officeDocument/2006/relationships/slide" Target="slides/slide46.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54.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slideMaster" Target="slideMasters/slideMaster3.xml"/><Relationship Id="rId76" Type="http://schemas.openxmlformats.org/officeDocument/2006/relationships/slide" Target="slides/slide21.xml"/><Relationship Id="rId97" Type="http://schemas.openxmlformats.org/officeDocument/2006/relationships/slide" Target="slides/slide42.xml"/><Relationship Id="rId104" Type="http://schemas.openxmlformats.org/officeDocument/2006/relationships/slide" Target="slides/slide49.xml"/><Relationship Id="rId7" Type="http://schemas.openxmlformats.org/officeDocument/2006/relationships/customXml" Target="../customXml/item7.xml"/><Relationship Id="rId71" Type="http://schemas.openxmlformats.org/officeDocument/2006/relationships/slide" Target="slides/slide16.xml"/><Relationship Id="rId92" Type="http://schemas.openxmlformats.org/officeDocument/2006/relationships/slide" Target="slides/slide37.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11.xml"/><Relationship Id="rId87" Type="http://schemas.openxmlformats.org/officeDocument/2006/relationships/slide" Target="slides/slide32.xml"/><Relationship Id="rId110" Type="http://schemas.openxmlformats.org/officeDocument/2006/relationships/slide" Target="slides/slide55.xml"/><Relationship Id="rId115" Type="http://schemas.openxmlformats.org/officeDocument/2006/relationships/presProps" Target="presProps.xml"/><Relationship Id="rId61" Type="http://schemas.openxmlformats.org/officeDocument/2006/relationships/slide" Target="slides/slide6.xml"/><Relationship Id="rId82" Type="http://schemas.openxmlformats.org/officeDocument/2006/relationships/slide" Target="slides/slide27.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 Target="slides/slide1.xml"/><Relationship Id="rId77" Type="http://schemas.openxmlformats.org/officeDocument/2006/relationships/slide" Target="slides/slide22.xml"/><Relationship Id="rId100" Type="http://schemas.openxmlformats.org/officeDocument/2006/relationships/slide" Target="slides/slide45.xml"/><Relationship Id="rId105" Type="http://schemas.openxmlformats.org/officeDocument/2006/relationships/slide" Target="slides/slide50.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7.xml"/><Relationship Id="rId93" Type="http://schemas.openxmlformats.org/officeDocument/2006/relationships/slide" Target="slides/slide38.xml"/><Relationship Id="rId98" Type="http://schemas.openxmlformats.org/officeDocument/2006/relationships/slide" Target="slides/slide43.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 Target="slides/slide12.xml"/><Relationship Id="rId116"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slide" Target="slides/slide7.xml"/><Relationship Id="rId83" Type="http://schemas.openxmlformats.org/officeDocument/2006/relationships/slide" Target="slides/slide28.xml"/><Relationship Id="rId88" Type="http://schemas.openxmlformats.org/officeDocument/2006/relationships/slide" Target="slides/slide33.xml"/><Relationship Id="rId111" Type="http://schemas.openxmlformats.org/officeDocument/2006/relationships/slide" Target="slides/slide56.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slide" Target="slides/slide2.xml"/><Relationship Id="rId106"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1440" tIns="45720" rIns="91440" bIns="45720" rtlCol="0"/>
          <a:lstStyle>
            <a:lvl1pPr algn="r">
              <a:defRPr sz="1200"/>
            </a:lvl1pPr>
          </a:lstStyle>
          <a:p>
            <a:fld id="{7FBE576A-F7D4-4B29-896E-B1B44478D8C8}" type="datetimeFigureOut">
              <a:rPr lang="en-US" smtClean="0"/>
              <a:t>7/5/2022</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1440" tIns="45720" rIns="91440" bIns="45720" rtlCol="0" anchor="b"/>
          <a:lstStyle>
            <a:lvl1pPr algn="r">
              <a:defRPr sz="1200"/>
            </a:lvl1pPr>
          </a:lstStyle>
          <a:p>
            <a:fld id="{C68F926B-BE7F-42A3-B1CF-C7506CF039CD}" type="slidenum">
              <a:rPr lang="en-US" smtClean="0"/>
              <a:t>‹#›</a:t>
            </a:fld>
            <a:endParaRPr lang="en-US"/>
          </a:p>
        </p:txBody>
      </p:sp>
    </p:spTree>
    <p:extLst>
      <p:ext uri="{BB962C8B-B14F-4D97-AF65-F5344CB8AC3E}">
        <p14:creationId xmlns:p14="http://schemas.microsoft.com/office/powerpoint/2010/main" val="2032597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1440" tIns="45720" rIns="91440" bIns="45720" rtlCol="0"/>
          <a:lstStyle>
            <a:lvl1pPr algn="r">
              <a:defRPr sz="1200"/>
            </a:lvl1pPr>
          </a:lstStyle>
          <a:p>
            <a:fld id="{E11D7777-73A5-48F9-AE22-66ABE429695F}" type="datetimeFigureOut">
              <a:rPr lang="en-US" smtClean="0"/>
              <a:t>7/5/2022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440" tIns="45720" rIns="91440" bIns="45720" rtlCol="0" anchor="b"/>
          <a:lstStyle>
            <a:lvl1pPr algn="r">
              <a:defRPr sz="1200"/>
            </a:lvl1pPr>
          </a:lstStyle>
          <a:p>
            <a:fld id="{6EF5D2DD-098B-4B74-BABB-171488B36A42}" type="slidenum">
              <a:rPr lang="en-US" smtClean="0"/>
              <a:t>‹#›</a:t>
            </a:fld>
            <a:endParaRPr lang="en-US"/>
          </a:p>
        </p:txBody>
      </p:sp>
    </p:spTree>
    <p:extLst>
      <p:ext uri="{BB962C8B-B14F-4D97-AF65-F5344CB8AC3E}">
        <p14:creationId xmlns:p14="http://schemas.microsoft.com/office/powerpoint/2010/main" val="305372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1</a:t>
            </a:fld>
            <a:endParaRPr lang="en-US"/>
          </a:p>
        </p:txBody>
      </p:sp>
    </p:spTree>
    <p:extLst>
      <p:ext uri="{BB962C8B-B14F-4D97-AF65-F5344CB8AC3E}">
        <p14:creationId xmlns:p14="http://schemas.microsoft.com/office/powerpoint/2010/main" val="2115176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13</a:t>
            </a:fld>
            <a:endParaRPr lang="en-US"/>
          </a:p>
        </p:txBody>
      </p:sp>
    </p:spTree>
    <p:extLst>
      <p:ext uri="{BB962C8B-B14F-4D97-AF65-F5344CB8AC3E}">
        <p14:creationId xmlns:p14="http://schemas.microsoft.com/office/powerpoint/2010/main" val="4099903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Role play</a:t>
            </a:r>
          </a:p>
          <a:p>
            <a:r>
              <a:rPr lang="en-US" dirty="0" smtClean="0"/>
              <a:t>Plan the tools in advance of the meeting</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15</a:t>
            </a:fld>
            <a:endParaRPr lang="en-US" dirty="0"/>
          </a:p>
        </p:txBody>
      </p:sp>
    </p:spTree>
    <p:extLst>
      <p:ext uri="{BB962C8B-B14F-4D97-AF65-F5344CB8AC3E}">
        <p14:creationId xmlns:p14="http://schemas.microsoft.com/office/powerpoint/2010/main" val="203113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581280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62354" indent="-155860">
              <a:buClr>
                <a:srgbClr val="00467F"/>
              </a:buClr>
              <a:buFont typeface="Tahoma"/>
              <a:buAutoNum type="arabicPeriod" startAt="3"/>
              <a:tabLst>
                <a:tab pos="162354" algn="l"/>
              </a:tabLst>
            </a:pPr>
            <a:r>
              <a:rPr lang="en-US" spc="-44" dirty="0" smtClean="0">
                <a:solidFill>
                  <a:schemeClr val="accent5">
                    <a:lumMod val="75000"/>
                  </a:schemeClr>
                </a:solidFill>
                <a:latin typeface="Franklin Gothic Book" panose="020B0503020102020204" pitchFamily="34" charset="0"/>
                <a:cs typeface="Tahoma"/>
              </a:rPr>
              <a:t>(</a:t>
            </a:r>
            <a:r>
              <a:rPr lang="en-US" spc="-95" dirty="0" smtClean="0">
                <a:solidFill>
                  <a:schemeClr val="accent5">
                    <a:lumMod val="75000"/>
                  </a:schemeClr>
                </a:solidFill>
                <a:latin typeface="Franklin Gothic Book" panose="020B0503020102020204" pitchFamily="34" charset="0"/>
                <a:cs typeface="Tahoma"/>
              </a:rPr>
              <a:t>T</a:t>
            </a:r>
            <a:r>
              <a:rPr lang="en-US" spc="-20" dirty="0" smtClean="0">
                <a:solidFill>
                  <a:schemeClr val="accent5">
                    <a:lumMod val="75000"/>
                  </a:schemeClr>
                </a:solidFill>
                <a:latin typeface="Franklin Gothic Book" panose="020B0503020102020204" pitchFamily="34" charset="0"/>
                <a:cs typeface="Tahoma"/>
              </a:rPr>
              <a:t>ype</a:t>
            </a:r>
            <a:r>
              <a:rPr lang="en-US" spc="-8" dirty="0" smtClean="0">
                <a:solidFill>
                  <a:schemeClr val="accent5">
                    <a:lumMod val="75000"/>
                  </a:schemeClr>
                </a:solidFill>
                <a:latin typeface="Franklin Gothic Book" panose="020B0503020102020204" pitchFamily="34" charset="0"/>
                <a:cs typeface="Tahoma"/>
              </a:rPr>
              <a:t> </a:t>
            </a:r>
            <a:r>
              <a:rPr lang="en-US" spc="-11" dirty="0" smtClean="0">
                <a:solidFill>
                  <a:schemeClr val="accent5">
                    <a:lumMod val="75000"/>
                  </a:schemeClr>
                </a:solidFill>
                <a:latin typeface="Franklin Gothic Book" panose="020B0503020102020204" pitchFamily="34" charset="0"/>
                <a:cs typeface="Tahoma"/>
              </a:rPr>
              <a:t>A).</a:t>
            </a:r>
            <a:endParaRPr lang="en-US" dirty="0" smtClean="0">
              <a:solidFill>
                <a:schemeClr val="accent5">
                  <a:lumMod val="75000"/>
                </a:schemeClr>
              </a:solidFill>
              <a:latin typeface="Franklin Gothic Book" panose="020B0503020102020204" pitchFamily="34" charset="0"/>
              <a:cs typeface="Tahoma"/>
            </a:endParaRPr>
          </a:p>
          <a:p>
            <a:pPr marL="240284">
              <a:spcBef>
                <a:spcPts val="205"/>
              </a:spcBef>
            </a:pPr>
            <a:r>
              <a:rPr lang="en-US" b="1" i="1" spc="-15" dirty="0" smtClean="0">
                <a:solidFill>
                  <a:schemeClr val="accent5">
                    <a:lumMod val="75000"/>
                  </a:schemeClr>
                </a:solidFill>
                <a:latin typeface="Franklin Gothic Book" panose="020B0503020102020204" pitchFamily="34" charset="0"/>
                <a:cs typeface="Calibri"/>
              </a:rPr>
              <a:t>T</a:t>
            </a:r>
            <a:r>
              <a:rPr lang="en-US" b="1" i="1" dirty="0" smtClean="0">
                <a:solidFill>
                  <a:schemeClr val="accent5">
                    <a:lumMod val="75000"/>
                  </a:schemeClr>
                </a:solidFill>
                <a:latin typeface="Franklin Gothic Book" panose="020B0503020102020204" pitchFamily="34" charset="0"/>
                <a:cs typeface="Calibri"/>
              </a:rPr>
              <a:t>ype</a:t>
            </a:r>
            <a:r>
              <a:rPr lang="en-US" b="1" i="1" spc="59" dirty="0" smtClean="0">
                <a:solidFill>
                  <a:schemeClr val="accent5">
                    <a:lumMod val="75000"/>
                  </a:schemeClr>
                </a:solidFill>
                <a:latin typeface="Franklin Gothic Book" panose="020B0503020102020204" pitchFamily="34" charset="0"/>
                <a:cs typeface="Calibri"/>
              </a:rPr>
              <a:t> </a:t>
            </a:r>
            <a:r>
              <a:rPr lang="en-US" b="1" i="1" spc="8" dirty="0" smtClean="0">
                <a:solidFill>
                  <a:schemeClr val="accent5">
                    <a:lumMod val="75000"/>
                  </a:schemeClr>
                </a:solidFill>
                <a:latin typeface="Franklin Gothic Book" panose="020B0503020102020204" pitchFamily="34" charset="0"/>
                <a:cs typeface="Calibri"/>
              </a:rPr>
              <a:t>A:</a:t>
            </a:r>
            <a:r>
              <a:rPr lang="en-US" b="1" i="1" spc="59" dirty="0" smtClean="0">
                <a:solidFill>
                  <a:schemeClr val="accent5">
                    <a:lumMod val="75000"/>
                  </a:schemeClr>
                </a:solidFill>
                <a:latin typeface="Franklin Gothic Book" panose="020B0503020102020204" pitchFamily="34" charset="0"/>
                <a:cs typeface="Calibri"/>
              </a:rPr>
              <a:t> </a:t>
            </a:r>
            <a:r>
              <a:rPr lang="en-US" i="1" spc="-28" dirty="0" smtClean="0">
                <a:solidFill>
                  <a:schemeClr val="accent5">
                    <a:lumMod val="75000"/>
                  </a:schemeClr>
                </a:solidFill>
                <a:latin typeface="Franklin Gothic Book" panose="020B0503020102020204" pitchFamily="34" charset="0"/>
                <a:cs typeface="Trebuchet MS"/>
              </a:rPr>
              <a:t>What</a:t>
            </a:r>
            <a:r>
              <a:rPr lang="en-US" i="1" spc="2" dirty="0" smtClean="0">
                <a:solidFill>
                  <a:schemeClr val="accent5">
                    <a:lumMod val="75000"/>
                  </a:schemeClr>
                </a:solidFill>
                <a:latin typeface="Franklin Gothic Book" panose="020B0503020102020204" pitchFamily="34" charset="0"/>
                <a:cs typeface="Trebuchet MS"/>
              </a:rPr>
              <a:t> </a:t>
            </a:r>
            <a:r>
              <a:rPr lang="en-US" i="1" spc="-18" dirty="0" smtClean="0">
                <a:solidFill>
                  <a:schemeClr val="accent5">
                    <a:lumMod val="75000"/>
                  </a:schemeClr>
                </a:solidFill>
                <a:latin typeface="Franklin Gothic Book" panose="020B0503020102020204" pitchFamily="34" charset="0"/>
                <a:cs typeface="Trebuchet MS"/>
              </a:rPr>
              <a:t>do</a:t>
            </a:r>
            <a:r>
              <a:rPr lang="en-US" i="1" spc="2" dirty="0" smtClean="0">
                <a:solidFill>
                  <a:schemeClr val="accent5">
                    <a:lumMod val="75000"/>
                  </a:schemeClr>
                </a:solidFill>
                <a:latin typeface="Franklin Gothic Book" panose="020B0503020102020204" pitchFamily="34" charset="0"/>
                <a:cs typeface="Trebuchet MS"/>
              </a:rPr>
              <a:t> </a:t>
            </a:r>
            <a:r>
              <a:rPr lang="en-US" i="1" spc="-26" dirty="0" smtClean="0">
                <a:solidFill>
                  <a:schemeClr val="accent5">
                    <a:lumMod val="75000"/>
                  </a:schemeClr>
                </a:solidFill>
                <a:latin typeface="Franklin Gothic Book" panose="020B0503020102020204" pitchFamily="34" charset="0"/>
                <a:cs typeface="Trebuchet MS"/>
              </a:rPr>
              <a:t>you</a:t>
            </a:r>
            <a:r>
              <a:rPr lang="en-US" i="1" spc="2" dirty="0" smtClean="0">
                <a:solidFill>
                  <a:schemeClr val="accent5">
                    <a:lumMod val="75000"/>
                  </a:schemeClr>
                </a:solidFill>
                <a:latin typeface="Franklin Gothic Book" panose="020B0503020102020204" pitchFamily="34" charset="0"/>
                <a:cs typeface="Trebuchet MS"/>
              </a:rPr>
              <a:t> </a:t>
            </a:r>
            <a:r>
              <a:rPr lang="en-US" i="1" spc="-23" dirty="0" smtClean="0">
                <a:solidFill>
                  <a:schemeClr val="accent5">
                    <a:lumMod val="75000"/>
                  </a:schemeClr>
                </a:solidFill>
                <a:latin typeface="Franklin Gothic Book" panose="020B0503020102020204" pitchFamily="34" charset="0"/>
                <a:cs typeface="Trebuchet MS"/>
              </a:rPr>
              <a:t>like</a:t>
            </a:r>
            <a:r>
              <a:rPr lang="en-US" i="1" spc="2" dirty="0" smtClean="0">
                <a:solidFill>
                  <a:schemeClr val="accent5">
                    <a:lumMod val="75000"/>
                  </a:schemeClr>
                </a:solidFill>
                <a:latin typeface="Franklin Gothic Book" panose="020B0503020102020204" pitchFamily="34" charset="0"/>
                <a:cs typeface="Trebuchet MS"/>
              </a:rPr>
              <a:t> </a:t>
            </a:r>
            <a:r>
              <a:rPr lang="en-US" i="1" spc="-49" dirty="0" smtClean="0">
                <a:solidFill>
                  <a:schemeClr val="accent5">
                    <a:lumMod val="75000"/>
                  </a:schemeClr>
                </a:solidFill>
                <a:latin typeface="Franklin Gothic Book" panose="020B0503020102020204" pitchFamily="34" charset="0"/>
                <a:cs typeface="Trebuchet MS"/>
              </a:rPr>
              <a:t>to</a:t>
            </a:r>
            <a:r>
              <a:rPr lang="en-US" i="1" spc="2" dirty="0" smtClean="0">
                <a:solidFill>
                  <a:schemeClr val="accent5">
                    <a:lumMod val="75000"/>
                  </a:schemeClr>
                </a:solidFill>
                <a:latin typeface="Franklin Gothic Book" panose="020B0503020102020204" pitchFamily="34" charset="0"/>
                <a:cs typeface="Trebuchet MS"/>
              </a:rPr>
              <a:t> </a:t>
            </a:r>
            <a:r>
              <a:rPr lang="en-US" i="1" spc="-18" dirty="0" smtClean="0">
                <a:solidFill>
                  <a:schemeClr val="accent5">
                    <a:lumMod val="75000"/>
                  </a:schemeClr>
                </a:solidFill>
                <a:latin typeface="Franklin Gothic Book" panose="020B0503020102020204" pitchFamily="34" charset="0"/>
                <a:cs typeface="Trebuchet MS"/>
              </a:rPr>
              <a:t>do</a:t>
            </a:r>
            <a:r>
              <a:rPr lang="en-US" i="1" spc="2" dirty="0" smtClean="0">
                <a:solidFill>
                  <a:schemeClr val="accent5">
                    <a:lumMod val="75000"/>
                  </a:schemeClr>
                </a:solidFill>
                <a:latin typeface="Franklin Gothic Book" panose="020B0503020102020204" pitchFamily="34" charset="0"/>
                <a:cs typeface="Trebuchet MS"/>
              </a:rPr>
              <a:t> </a:t>
            </a:r>
            <a:r>
              <a:rPr lang="en-US" i="1" spc="-13" dirty="0" smtClean="0">
                <a:solidFill>
                  <a:schemeClr val="accent5">
                    <a:lumMod val="75000"/>
                  </a:schemeClr>
                </a:solidFill>
                <a:latin typeface="Franklin Gothic Book" panose="020B0503020102020204" pitchFamily="34" charset="0"/>
                <a:cs typeface="Trebuchet MS"/>
              </a:rPr>
              <a:t>on</a:t>
            </a:r>
            <a:r>
              <a:rPr lang="en-US" i="1" spc="2" dirty="0" smtClean="0">
                <a:solidFill>
                  <a:schemeClr val="accent5">
                    <a:lumMod val="75000"/>
                  </a:schemeClr>
                </a:solidFill>
                <a:latin typeface="Franklin Gothic Book" panose="020B0503020102020204" pitchFamily="34" charset="0"/>
                <a:cs typeface="Trebuchet MS"/>
              </a:rPr>
              <a:t> </a:t>
            </a:r>
            <a:r>
              <a:rPr lang="en-US" i="1" spc="-13" dirty="0" smtClean="0">
                <a:solidFill>
                  <a:schemeClr val="accent5">
                    <a:lumMod val="75000"/>
                  </a:schemeClr>
                </a:solidFill>
                <a:latin typeface="Franklin Gothic Book" panose="020B0503020102020204" pitchFamily="34" charset="0"/>
                <a:cs typeface="Trebuchet MS"/>
              </a:rPr>
              <a:t>vacation?</a:t>
            </a:r>
          </a:p>
          <a:p>
            <a:pPr marL="240284">
              <a:spcBef>
                <a:spcPts val="205"/>
              </a:spcBef>
            </a:pPr>
            <a:endParaRPr lang="en-US" dirty="0" smtClean="0">
              <a:latin typeface="Franklin Gothic Book" panose="020B0503020102020204" pitchFamily="34" charset="0"/>
              <a:cs typeface="Trebuchet MS"/>
            </a:endParaRPr>
          </a:p>
          <a:p>
            <a:pPr marL="240284"/>
            <a:r>
              <a:rPr lang="en-US" b="1" i="1" spc="-15" dirty="0" smtClean="0">
                <a:latin typeface="Franklin Gothic Book" panose="020B0503020102020204" pitchFamily="34" charset="0"/>
                <a:cs typeface="Calibri"/>
              </a:rPr>
              <a:t>T</a:t>
            </a:r>
            <a:r>
              <a:rPr lang="en-US" b="1" i="1" dirty="0" smtClean="0">
                <a:latin typeface="Franklin Gothic Book" panose="020B0503020102020204" pitchFamily="34" charset="0"/>
                <a:cs typeface="Calibri"/>
              </a:rPr>
              <a:t>ype</a:t>
            </a:r>
            <a:r>
              <a:rPr lang="en-US" b="1" i="1" spc="59" dirty="0" smtClean="0">
                <a:latin typeface="Franklin Gothic Book" panose="020B0503020102020204" pitchFamily="34" charset="0"/>
                <a:cs typeface="Calibri"/>
              </a:rPr>
              <a:t> </a:t>
            </a:r>
            <a:r>
              <a:rPr lang="en-US" b="1" i="1" spc="51" dirty="0" smtClean="0">
                <a:latin typeface="Franklin Gothic Book" panose="020B0503020102020204" pitchFamily="34" charset="0"/>
                <a:cs typeface="Calibri"/>
              </a:rPr>
              <a:t>B:</a:t>
            </a:r>
            <a:r>
              <a:rPr lang="en-US" b="1" i="1" spc="59" dirty="0" smtClean="0">
                <a:latin typeface="Franklin Gothic Book" panose="020B0503020102020204" pitchFamily="34" charset="0"/>
                <a:cs typeface="Calibri"/>
              </a:rPr>
              <a:t> </a:t>
            </a:r>
            <a:r>
              <a:rPr lang="en-US" i="1" dirty="0" smtClean="0">
                <a:latin typeface="Franklin Gothic Book" panose="020B0503020102020204" pitchFamily="34" charset="0"/>
                <a:cs typeface="Trebuchet MS"/>
              </a:rPr>
              <a:t>Bob,</a:t>
            </a:r>
            <a:r>
              <a:rPr lang="en-US" i="1" spc="2" dirty="0" smtClean="0">
                <a:latin typeface="Franklin Gothic Book" panose="020B0503020102020204" pitchFamily="34" charset="0"/>
                <a:cs typeface="Trebuchet MS"/>
              </a:rPr>
              <a:t> </a:t>
            </a:r>
            <a:r>
              <a:rPr lang="en-US" i="1" spc="-46" dirty="0" smtClean="0">
                <a:latin typeface="Franklin Gothic Book" panose="020B0503020102020204" pitchFamily="34" charset="0"/>
                <a:cs typeface="Trebuchet MS"/>
              </a:rPr>
              <a:t>we</a:t>
            </a:r>
            <a:r>
              <a:rPr lang="en-US" i="1" spc="2" dirty="0" smtClean="0">
                <a:latin typeface="Franklin Gothic Book" panose="020B0503020102020204" pitchFamily="34" charset="0"/>
                <a:cs typeface="Trebuchet MS"/>
              </a:rPr>
              <a:t> </a:t>
            </a:r>
            <a:r>
              <a:rPr lang="en-US" i="1" spc="-38" dirty="0" smtClean="0">
                <a:latin typeface="Franklin Gothic Book" panose="020B0503020102020204" pitchFamily="34" charset="0"/>
                <a:cs typeface="Trebuchet MS"/>
              </a:rPr>
              <a:t>are</a:t>
            </a:r>
            <a:r>
              <a:rPr lang="en-US" i="1" spc="2" dirty="0" smtClean="0">
                <a:latin typeface="Franklin Gothic Book" panose="020B0503020102020204" pitchFamily="34" charset="0"/>
                <a:cs typeface="Trebuchet MS"/>
              </a:rPr>
              <a:t> </a:t>
            </a:r>
            <a:r>
              <a:rPr lang="en-US" i="1" spc="-13" dirty="0" smtClean="0">
                <a:latin typeface="Franklin Gothic Book" panose="020B0503020102020204" pitchFamily="34" charset="0"/>
                <a:cs typeface="Trebuchet MS"/>
              </a:rPr>
              <a:t>going</a:t>
            </a:r>
            <a:r>
              <a:rPr lang="en-US" i="1" spc="2" dirty="0" smtClean="0">
                <a:latin typeface="Franklin Gothic Book" panose="020B0503020102020204" pitchFamily="34" charset="0"/>
                <a:cs typeface="Trebuchet MS"/>
              </a:rPr>
              <a:t> </a:t>
            </a:r>
            <a:r>
              <a:rPr lang="en-US" i="1" spc="-49" dirty="0" smtClean="0">
                <a:latin typeface="Franklin Gothic Book" panose="020B0503020102020204" pitchFamily="34" charset="0"/>
                <a:cs typeface="Trebuchet MS"/>
              </a:rPr>
              <a:t>to</a:t>
            </a:r>
            <a:r>
              <a:rPr lang="en-US" i="1" spc="2" dirty="0" smtClean="0">
                <a:latin typeface="Franklin Gothic Book" panose="020B0503020102020204" pitchFamily="34" charset="0"/>
                <a:cs typeface="Trebuchet MS"/>
              </a:rPr>
              <a:t> </a:t>
            </a:r>
            <a:r>
              <a:rPr lang="en-US" i="1" spc="-41" dirty="0" smtClean="0">
                <a:latin typeface="Franklin Gothic Book" panose="020B0503020102020204" pitchFamily="34" charset="0"/>
                <a:cs typeface="Trebuchet MS"/>
              </a:rPr>
              <a:t>start</a:t>
            </a:r>
            <a:r>
              <a:rPr lang="en-US" i="1" spc="2" dirty="0" smtClean="0">
                <a:latin typeface="Franklin Gothic Book" panose="020B0503020102020204" pitchFamily="34" charset="0"/>
                <a:cs typeface="Trebuchet MS"/>
              </a:rPr>
              <a:t> </a:t>
            </a:r>
            <a:r>
              <a:rPr lang="en-US" i="1" spc="-41" dirty="0" smtClean="0">
                <a:latin typeface="Franklin Gothic Book" panose="020B0503020102020204" pitchFamily="34" charset="0"/>
                <a:cs typeface="Trebuchet MS"/>
              </a:rPr>
              <a:t>with</a:t>
            </a:r>
            <a:r>
              <a:rPr lang="en-US" i="1" spc="2" dirty="0" smtClean="0">
                <a:latin typeface="Franklin Gothic Book" panose="020B0503020102020204" pitchFamily="34" charset="0"/>
                <a:cs typeface="Trebuchet MS"/>
              </a:rPr>
              <a:t> </a:t>
            </a:r>
            <a:r>
              <a:rPr lang="en-US" i="1" spc="-26" dirty="0" smtClean="0">
                <a:latin typeface="Franklin Gothic Book" panose="020B0503020102020204" pitchFamily="34" charset="0"/>
                <a:cs typeface="Trebuchet MS"/>
              </a:rPr>
              <a:t>you</a:t>
            </a:r>
            <a:r>
              <a:rPr lang="en-US" i="1" spc="2" dirty="0" smtClean="0">
                <a:latin typeface="Franklin Gothic Book" panose="020B0503020102020204" pitchFamily="34" charset="0"/>
                <a:cs typeface="Trebuchet MS"/>
              </a:rPr>
              <a:t> </a:t>
            </a:r>
            <a:r>
              <a:rPr lang="en-US" i="1" spc="-5" dirty="0" smtClean="0">
                <a:latin typeface="Franklin Gothic Book" panose="020B0503020102020204" pitchFamily="34" charset="0"/>
                <a:cs typeface="Trebuchet MS"/>
              </a:rPr>
              <a:t>and</a:t>
            </a:r>
            <a:r>
              <a:rPr lang="en-US" i="1" spc="2" dirty="0" smtClean="0">
                <a:latin typeface="Franklin Gothic Book" panose="020B0503020102020204" pitchFamily="34" charset="0"/>
                <a:cs typeface="Trebuchet MS"/>
              </a:rPr>
              <a:t> </a:t>
            </a:r>
            <a:r>
              <a:rPr lang="en-US" i="1" spc="-41" dirty="0" smtClean="0">
                <a:latin typeface="Franklin Gothic Book" panose="020B0503020102020204" pitchFamily="34" charset="0"/>
                <a:cs typeface="Trebuchet MS"/>
              </a:rPr>
              <a:t>follow</a:t>
            </a:r>
            <a:r>
              <a:rPr lang="en-US" i="1" spc="2" dirty="0" smtClean="0">
                <a:latin typeface="Franklin Gothic Book" panose="020B0503020102020204" pitchFamily="34" charset="0"/>
                <a:cs typeface="Trebuchet MS"/>
              </a:rPr>
              <a:t> </a:t>
            </a:r>
            <a:r>
              <a:rPr lang="en-US" i="1" spc="-36" dirty="0" smtClean="0">
                <a:latin typeface="Franklin Gothic Book" panose="020B0503020102020204" pitchFamily="34" charset="0"/>
                <a:cs typeface="Trebuchet MS"/>
              </a:rPr>
              <a:t>our</a:t>
            </a:r>
            <a:r>
              <a:rPr lang="en-US" i="1" spc="2" dirty="0" smtClean="0">
                <a:latin typeface="Franklin Gothic Book" panose="020B0503020102020204" pitchFamily="34" charset="0"/>
                <a:cs typeface="Trebuchet MS"/>
              </a:rPr>
              <a:t> </a:t>
            </a:r>
            <a:r>
              <a:rPr lang="en-US" i="1" spc="-41" dirty="0" smtClean="0">
                <a:latin typeface="Franklin Gothic Book" panose="020B0503020102020204" pitchFamily="34" charset="0"/>
                <a:cs typeface="Trebuchet MS"/>
              </a:rPr>
              <a:t>roll</a:t>
            </a:r>
            <a:r>
              <a:rPr lang="en-US" i="1" spc="2" dirty="0" smtClean="0">
                <a:latin typeface="Franklin Gothic Book" panose="020B0503020102020204" pitchFamily="34" charset="0"/>
                <a:cs typeface="Trebuchet MS"/>
              </a:rPr>
              <a:t> </a:t>
            </a:r>
            <a:r>
              <a:rPr lang="en-US" i="1" spc="-18" dirty="0" smtClean="0">
                <a:latin typeface="Franklin Gothic Book" panose="020B0503020102020204" pitchFamily="34" charset="0"/>
                <a:cs typeface="Trebuchet MS"/>
              </a:rPr>
              <a:t>call</a:t>
            </a:r>
            <a:r>
              <a:rPr lang="en-US" i="1" spc="2" dirty="0" smtClean="0">
                <a:latin typeface="Franklin Gothic Book" panose="020B0503020102020204" pitchFamily="34" charset="0"/>
                <a:cs typeface="Trebuchet MS"/>
              </a:rPr>
              <a:t> </a:t>
            </a:r>
            <a:r>
              <a:rPr lang="en-US" i="1" spc="-28" dirty="0" smtClean="0">
                <a:latin typeface="Franklin Gothic Book" panose="020B0503020102020204" pitchFamily="34" charset="0"/>
                <a:cs typeface="Trebuchet MS"/>
              </a:rPr>
              <a:t>list.</a:t>
            </a:r>
            <a:r>
              <a:rPr lang="en-US" i="1" spc="2" dirty="0" smtClean="0">
                <a:latin typeface="Franklin Gothic Book" panose="020B0503020102020204" pitchFamily="34" charset="0"/>
                <a:cs typeface="Trebuchet MS"/>
              </a:rPr>
              <a:t> </a:t>
            </a:r>
            <a:r>
              <a:rPr lang="en-US" i="1" spc="-8" dirty="0" smtClean="0">
                <a:latin typeface="Franklin Gothic Book" panose="020B0503020102020204" pitchFamily="34" charset="0"/>
                <a:cs typeface="Trebuchet MS"/>
              </a:rPr>
              <a:t>(Step</a:t>
            </a:r>
            <a:endParaRPr lang="en-US" dirty="0" smtClean="0">
              <a:latin typeface="Franklin Gothic Book" panose="020B0503020102020204" pitchFamily="34" charset="0"/>
              <a:cs typeface="Trebuchet MS"/>
            </a:endParaRPr>
          </a:p>
          <a:p>
            <a:pPr marL="240284" marR="2598" lvl="1">
              <a:spcBef>
                <a:spcPts val="62"/>
              </a:spcBef>
              <a:buClr>
                <a:srgbClr val="005188"/>
              </a:buClr>
              <a:buFont typeface="Trebuchet MS"/>
              <a:buAutoNum type="arabicParenR"/>
              <a:tabLst>
                <a:tab pos="362048" algn="l"/>
              </a:tabLst>
            </a:pPr>
            <a:r>
              <a:rPr lang="en-US" i="1" spc="-8" dirty="0" smtClean="0">
                <a:latin typeface="Franklin Gothic Book" panose="020B0503020102020204" pitchFamily="34" charset="0"/>
                <a:cs typeface="Trebuchet MS"/>
              </a:rPr>
              <a:t>Think</a:t>
            </a:r>
            <a:r>
              <a:rPr lang="en-US" i="1" spc="2" dirty="0" smtClean="0">
                <a:latin typeface="Franklin Gothic Book" panose="020B0503020102020204" pitchFamily="34" charset="0"/>
                <a:cs typeface="Trebuchet MS"/>
              </a:rPr>
              <a:t> </a:t>
            </a:r>
            <a:r>
              <a:rPr lang="en-US" i="1" spc="-26" dirty="0" smtClean="0">
                <a:latin typeface="Franklin Gothic Book" panose="020B0503020102020204" pitchFamily="34" charset="0"/>
                <a:cs typeface="Trebuchet MS"/>
              </a:rPr>
              <a:t>about</a:t>
            </a:r>
            <a:r>
              <a:rPr lang="en-US" i="1" spc="2" dirty="0" smtClean="0">
                <a:latin typeface="Franklin Gothic Book" panose="020B0503020102020204" pitchFamily="34" charset="0"/>
                <a:cs typeface="Trebuchet MS"/>
              </a:rPr>
              <a:t> </a:t>
            </a:r>
            <a:r>
              <a:rPr lang="en-US" i="1" spc="-36" dirty="0" smtClean="0">
                <a:latin typeface="Franklin Gothic Book" panose="020B0503020102020204" pitchFamily="34" charset="0"/>
                <a:cs typeface="Trebuchet MS"/>
              </a:rPr>
              <a:t>the</a:t>
            </a:r>
            <a:r>
              <a:rPr lang="en-US" i="1" spc="2" dirty="0" smtClean="0">
                <a:latin typeface="Franklin Gothic Book" panose="020B0503020102020204" pitchFamily="34" charset="0"/>
                <a:cs typeface="Trebuchet MS"/>
              </a:rPr>
              <a:t> </a:t>
            </a:r>
            <a:r>
              <a:rPr lang="en-US" i="1" spc="-15" dirty="0" smtClean="0">
                <a:latin typeface="Franklin Gothic Book" panose="020B0503020102020204" pitchFamily="34" charset="0"/>
                <a:cs typeface="Trebuchet MS"/>
              </a:rPr>
              <a:t>vacations</a:t>
            </a:r>
            <a:r>
              <a:rPr lang="en-US" i="1" spc="2" dirty="0" smtClean="0">
                <a:latin typeface="Franklin Gothic Book" panose="020B0503020102020204" pitchFamily="34" charset="0"/>
                <a:cs typeface="Trebuchet MS"/>
              </a:rPr>
              <a:t> </a:t>
            </a:r>
            <a:r>
              <a:rPr lang="en-US" i="1" spc="-26" dirty="0" smtClean="0">
                <a:latin typeface="Franklin Gothic Book" panose="020B0503020102020204" pitchFamily="34" charset="0"/>
                <a:cs typeface="Trebuchet MS"/>
              </a:rPr>
              <a:t>you</a:t>
            </a:r>
            <a:r>
              <a:rPr lang="en-US" i="1" spc="2" dirty="0" smtClean="0">
                <a:latin typeface="Franklin Gothic Book" panose="020B0503020102020204" pitchFamily="34" charset="0"/>
                <a:cs typeface="Trebuchet MS"/>
              </a:rPr>
              <a:t> </a:t>
            </a:r>
            <a:r>
              <a:rPr lang="en-US" i="1" spc="-26" dirty="0" smtClean="0">
                <a:latin typeface="Franklin Gothic Book" panose="020B0503020102020204" pitchFamily="34" charset="0"/>
                <a:cs typeface="Trebuchet MS"/>
              </a:rPr>
              <a:t>have</a:t>
            </a:r>
            <a:r>
              <a:rPr lang="en-US" i="1" spc="2" dirty="0" smtClean="0">
                <a:latin typeface="Franklin Gothic Book" panose="020B0503020102020204" pitchFamily="34" charset="0"/>
                <a:cs typeface="Trebuchet MS"/>
              </a:rPr>
              <a:t> </a:t>
            </a:r>
            <a:r>
              <a:rPr lang="en-US" i="1" spc="-13" dirty="0" smtClean="0">
                <a:latin typeface="Franklin Gothic Book" panose="020B0503020102020204" pitchFamily="34" charset="0"/>
                <a:cs typeface="Trebuchet MS"/>
              </a:rPr>
              <a:t>been</a:t>
            </a:r>
            <a:r>
              <a:rPr lang="en-US" i="1" spc="2" dirty="0" smtClean="0">
                <a:latin typeface="Franklin Gothic Book" panose="020B0503020102020204" pitchFamily="34" charset="0"/>
                <a:cs typeface="Trebuchet MS"/>
              </a:rPr>
              <a:t> </a:t>
            </a:r>
            <a:r>
              <a:rPr lang="en-US" i="1" spc="-13" dirty="0" smtClean="0">
                <a:latin typeface="Franklin Gothic Book" panose="020B0503020102020204" pitchFamily="34" charset="0"/>
                <a:cs typeface="Trebuchet MS"/>
              </a:rPr>
              <a:t>on</a:t>
            </a:r>
            <a:r>
              <a:rPr lang="en-US" i="1" spc="2" dirty="0" smtClean="0">
                <a:latin typeface="Franklin Gothic Book" panose="020B0503020102020204" pitchFamily="34" charset="0"/>
                <a:cs typeface="Trebuchet MS"/>
              </a:rPr>
              <a:t> </a:t>
            </a:r>
            <a:r>
              <a:rPr lang="en-US" i="1" spc="-23" dirty="0" smtClean="0">
                <a:latin typeface="Franklin Gothic Book" panose="020B0503020102020204" pitchFamily="34" charset="0"/>
                <a:cs typeface="Trebuchet MS"/>
              </a:rPr>
              <a:t>when</a:t>
            </a:r>
            <a:r>
              <a:rPr lang="en-US" i="1" spc="2" dirty="0" smtClean="0">
                <a:latin typeface="Franklin Gothic Book" panose="020B0503020102020204" pitchFamily="34" charset="0"/>
                <a:cs typeface="Trebuchet MS"/>
              </a:rPr>
              <a:t> </a:t>
            </a:r>
            <a:r>
              <a:rPr lang="en-US" i="1" spc="-26" dirty="0" smtClean="0">
                <a:latin typeface="Franklin Gothic Book" panose="020B0503020102020204" pitchFamily="34" charset="0"/>
                <a:cs typeface="Trebuchet MS"/>
              </a:rPr>
              <a:t>you</a:t>
            </a:r>
            <a:r>
              <a:rPr lang="en-US" i="1" spc="2" dirty="0" smtClean="0">
                <a:latin typeface="Franklin Gothic Book" panose="020B0503020102020204" pitchFamily="34" charset="0"/>
                <a:cs typeface="Trebuchet MS"/>
              </a:rPr>
              <a:t> </a:t>
            </a:r>
            <a:r>
              <a:rPr lang="en-US" i="1" spc="-26" dirty="0" smtClean="0">
                <a:latin typeface="Franklin Gothic Book" panose="020B0503020102020204" pitchFamily="34" charset="0"/>
                <a:cs typeface="Trebuchet MS"/>
              </a:rPr>
              <a:t>have</a:t>
            </a:r>
            <a:r>
              <a:rPr lang="en-US" i="1" spc="2" dirty="0" smtClean="0">
                <a:latin typeface="Franklin Gothic Book" panose="020B0503020102020204" pitchFamily="34" charset="0"/>
                <a:cs typeface="Trebuchet MS"/>
              </a:rPr>
              <a:t> </a:t>
            </a:r>
            <a:r>
              <a:rPr lang="en-US" i="1" spc="-11" dirty="0" smtClean="0">
                <a:latin typeface="Franklin Gothic Book" panose="020B0503020102020204" pitchFamily="34" charset="0"/>
                <a:cs typeface="Trebuchet MS"/>
              </a:rPr>
              <a:t>had</a:t>
            </a:r>
            <a:r>
              <a:rPr lang="en-US" i="1" spc="2" dirty="0" smtClean="0">
                <a:latin typeface="Franklin Gothic Book" panose="020B0503020102020204" pitchFamily="34" charset="0"/>
                <a:cs typeface="Trebuchet MS"/>
              </a:rPr>
              <a:t> </a:t>
            </a:r>
            <a:r>
              <a:rPr lang="en-US" i="1" spc="-36" dirty="0" smtClean="0">
                <a:latin typeface="Franklin Gothic Book" panose="020B0503020102020204" pitchFamily="34" charset="0"/>
                <a:cs typeface="Trebuchet MS"/>
              </a:rPr>
              <a:t>the</a:t>
            </a:r>
            <a:r>
              <a:rPr lang="en-US" i="1" spc="2" dirty="0" smtClean="0">
                <a:latin typeface="Franklin Gothic Book" panose="020B0503020102020204" pitchFamily="34" charset="0"/>
                <a:cs typeface="Trebuchet MS"/>
              </a:rPr>
              <a:t> </a:t>
            </a:r>
            <a:r>
              <a:rPr lang="en-US" i="1" spc="-18" dirty="0" smtClean="0">
                <a:latin typeface="Franklin Gothic Book" panose="020B0503020102020204" pitchFamily="34" charset="0"/>
                <a:cs typeface="Trebuchet MS"/>
              </a:rPr>
              <a:t>most</a:t>
            </a:r>
            <a:r>
              <a:rPr lang="en-US" i="1" spc="-11" dirty="0" smtClean="0">
                <a:latin typeface="Franklin Gothic Book" panose="020B0503020102020204" pitchFamily="34" charset="0"/>
                <a:cs typeface="Trebuchet MS"/>
              </a:rPr>
              <a:t> </a:t>
            </a:r>
            <a:r>
              <a:rPr lang="en-US" i="1" spc="-26" dirty="0" smtClean="0">
                <a:latin typeface="Franklin Gothic Book" panose="020B0503020102020204" pitchFamily="34" charset="0"/>
                <a:cs typeface="Trebuchet MS"/>
              </a:rPr>
              <a:t>fun.</a:t>
            </a:r>
            <a:r>
              <a:rPr lang="en-US" i="1" spc="2" dirty="0" smtClean="0">
                <a:latin typeface="Franklin Gothic Book" panose="020B0503020102020204" pitchFamily="34" charset="0"/>
                <a:cs typeface="Trebuchet MS"/>
              </a:rPr>
              <a:t> </a:t>
            </a:r>
            <a:r>
              <a:rPr lang="en-US" i="1" spc="-8" dirty="0" smtClean="0">
                <a:latin typeface="Franklin Gothic Book" panose="020B0503020102020204" pitchFamily="34" charset="0"/>
                <a:cs typeface="Trebuchet MS"/>
              </a:rPr>
              <a:t>(Step</a:t>
            </a:r>
            <a:r>
              <a:rPr lang="en-US" i="1" spc="2" dirty="0" smtClean="0">
                <a:latin typeface="Franklin Gothic Book" panose="020B0503020102020204" pitchFamily="34" charset="0"/>
                <a:cs typeface="Trebuchet MS"/>
              </a:rPr>
              <a:t> </a:t>
            </a:r>
            <a:r>
              <a:rPr lang="en-US" i="1" spc="15" dirty="0" smtClean="0">
                <a:latin typeface="Franklin Gothic Book" panose="020B0503020102020204" pitchFamily="34" charset="0"/>
                <a:cs typeface="Trebuchet MS"/>
              </a:rPr>
              <a:t>2)</a:t>
            </a:r>
            <a:r>
              <a:rPr lang="en-US" i="1" dirty="0" smtClean="0">
                <a:latin typeface="Franklin Gothic Book" panose="020B0503020102020204" pitchFamily="34" charset="0"/>
                <a:cs typeface="Trebuchet MS"/>
              </a:rPr>
              <a:t> </a:t>
            </a:r>
            <a:r>
              <a:rPr lang="en-US" i="1" spc="5" dirty="0" smtClean="0">
                <a:latin typeface="Franklin Gothic Book" panose="020B0503020102020204" pitchFamily="34" charset="0"/>
                <a:cs typeface="Trebuchet MS"/>
              </a:rPr>
              <a:t> </a:t>
            </a:r>
            <a:r>
              <a:rPr lang="en-US" i="1" spc="-8" dirty="0" smtClean="0">
                <a:latin typeface="Franklin Gothic Book" panose="020B0503020102020204" pitchFamily="34" charset="0"/>
                <a:cs typeface="Trebuchet MS"/>
              </a:rPr>
              <a:t>Think</a:t>
            </a:r>
            <a:r>
              <a:rPr lang="en-US" i="1" spc="2" dirty="0" smtClean="0">
                <a:latin typeface="Franklin Gothic Book" panose="020B0503020102020204" pitchFamily="34" charset="0"/>
                <a:cs typeface="Trebuchet MS"/>
              </a:rPr>
              <a:t> </a:t>
            </a:r>
            <a:r>
              <a:rPr lang="en-US" i="1" spc="-26" dirty="0" smtClean="0">
                <a:latin typeface="Franklin Gothic Book" panose="020B0503020102020204" pitchFamily="34" charset="0"/>
                <a:cs typeface="Trebuchet MS"/>
              </a:rPr>
              <a:t>about</a:t>
            </a:r>
            <a:r>
              <a:rPr lang="en-US" i="1" spc="2" dirty="0" smtClean="0">
                <a:latin typeface="Franklin Gothic Book" panose="020B0503020102020204" pitchFamily="34" charset="0"/>
                <a:cs typeface="Trebuchet MS"/>
              </a:rPr>
              <a:t> </a:t>
            </a:r>
            <a:r>
              <a:rPr lang="en-US" i="1" spc="-36" dirty="0" smtClean="0">
                <a:latin typeface="Franklin Gothic Book" panose="020B0503020102020204" pitchFamily="34" charset="0"/>
                <a:cs typeface="Trebuchet MS"/>
              </a:rPr>
              <a:t>the</a:t>
            </a:r>
            <a:r>
              <a:rPr lang="en-US" i="1" spc="2" dirty="0" smtClean="0">
                <a:latin typeface="Franklin Gothic Book" panose="020B0503020102020204" pitchFamily="34" charset="0"/>
                <a:cs typeface="Trebuchet MS"/>
              </a:rPr>
              <a:t> </a:t>
            </a:r>
            <a:r>
              <a:rPr lang="en-US" i="1" spc="-13" dirty="0" smtClean="0">
                <a:latin typeface="Franklin Gothic Book" panose="020B0503020102020204" pitchFamily="34" charset="0"/>
                <a:cs typeface="Trebuchet MS"/>
              </a:rPr>
              <a:t>things</a:t>
            </a:r>
            <a:r>
              <a:rPr lang="en-US" i="1" spc="2" dirty="0" smtClean="0">
                <a:latin typeface="Franklin Gothic Book" panose="020B0503020102020204" pitchFamily="34" charset="0"/>
                <a:cs typeface="Trebuchet MS"/>
              </a:rPr>
              <a:t> </a:t>
            </a:r>
            <a:r>
              <a:rPr lang="en-US" i="1" spc="-26" dirty="0" smtClean="0">
                <a:latin typeface="Franklin Gothic Book" panose="020B0503020102020204" pitchFamily="34" charset="0"/>
                <a:cs typeface="Trebuchet MS"/>
              </a:rPr>
              <a:t>you</a:t>
            </a:r>
            <a:r>
              <a:rPr lang="en-US" i="1" spc="2" dirty="0" smtClean="0">
                <a:latin typeface="Franklin Gothic Book" panose="020B0503020102020204" pitchFamily="34" charset="0"/>
                <a:cs typeface="Trebuchet MS"/>
              </a:rPr>
              <a:t> </a:t>
            </a:r>
            <a:r>
              <a:rPr lang="en-US" i="1" spc="-49" dirty="0" smtClean="0">
                <a:latin typeface="Franklin Gothic Book" panose="020B0503020102020204" pitchFamily="34" charset="0"/>
                <a:cs typeface="Trebuchet MS"/>
              </a:rPr>
              <a:t>were</a:t>
            </a:r>
            <a:r>
              <a:rPr lang="en-US" i="1" spc="2" dirty="0" smtClean="0">
                <a:latin typeface="Franklin Gothic Book" panose="020B0503020102020204" pitchFamily="34" charset="0"/>
                <a:cs typeface="Trebuchet MS"/>
              </a:rPr>
              <a:t> </a:t>
            </a:r>
            <a:r>
              <a:rPr lang="en-US" i="1" spc="-20" dirty="0" smtClean="0">
                <a:latin typeface="Franklin Gothic Book" panose="020B0503020102020204" pitchFamily="34" charset="0"/>
                <a:cs typeface="Trebuchet MS"/>
              </a:rPr>
              <a:t>doing,</a:t>
            </a:r>
            <a:r>
              <a:rPr lang="en-US" i="1" spc="2" dirty="0" smtClean="0">
                <a:latin typeface="Franklin Gothic Book" panose="020B0503020102020204" pitchFamily="34" charset="0"/>
                <a:cs typeface="Trebuchet MS"/>
              </a:rPr>
              <a:t> </a:t>
            </a:r>
            <a:r>
              <a:rPr lang="en-US" i="1" spc="-36" dirty="0" smtClean="0">
                <a:latin typeface="Franklin Gothic Book" panose="020B0503020102020204" pitchFamily="34" charset="0"/>
                <a:cs typeface="Trebuchet MS"/>
              </a:rPr>
              <a:t>the</a:t>
            </a:r>
            <a:r>
              <a:rPr lang="en-US" i="1" spc="2" dirty="0" smtClean="0">
                <a:latin typeface="Franklin Gothic Book" panose="020B0503020102020204" pitchFamily="34" charset="0"/>
                <a:cs typeface="Trebuchet MS"/>
              </a:rPr>
              <a:t> </a:t>
            </a:r>
            <a:r>
              <a:rPr lang="en-US" i="1" spc="-13" dirty="0" smtClean="0">
                <a:latin typeface="Franklin Gothic Book" panose="020B0503020102020204" pitchFamily="34" charset="0"/>
                <a:cs typeface="Trebuchet MS"/>
              </a:rPr>
              <a:t>things</a:t>
            </a:r>
            <a:r>
              <a:rPr lang="en-US" i="1" spc="2" dirty="0" smtClean="0">
                <a:latin typeface="Franklin Gothic Book" panose="020B0503020102020204" pitchFamily="34" charset="0"/>
                <a:cs typeface="Trebuchet MS"/>
              </a:rPr>
              <a:t> </a:t>
            </a:r>
            <a:r>
              <a:rPr lang="en-US" i="1" spc="-41" dirty="0" smtClean="0">
                <a:latin typeface="Franklin Gothic Book" panose="020B0503020102020204" pitchFamily="34" charset="0"/>
                <a:cs typeface="Trebuchet MS"/>
              </a:rPr>
              <a:t>that</a:t>
            </a:r>
            <a:r>
              <a:rPr lang="en-US" i="1" spc="2" dirty="0" smtClean="0">
                <a:latin typeface="Franklin Gothic Book" panose="020B0503020102020204" pitchFamily="34" charset="0"/>
                <a:cs typeface="Trebuchet MS"/>
              </a:rPr>
              <a:t> </a:t>
            </a:r>
            <a:r>
              <a:rPr lang="en-US" i="1" spc="-26" dirty="0" smtClean="0">
                <a:latin typeface="Franklin Gothic Book" panose="020B0503020102020204" pitchFamily="34" charset="0"/>
                <a:cs typeface="Trebuchet MS"/>
              </a:rPr>
              <a:t>you</a:t>
            </a:r>
            <a:r>
              <a:rPr lang="en-US" i="1" spc="-15" dirty="0" smtClean="0">
                <a:latin typeface="Franklin Gothic Book" panose="020B0503020102020204" pitchFamily="34" charset="0"/>
                <a:cs typeface="Trebuchet MS"/>
              </a:rPr>
              <a:t> </a:t>
            </a:r>
            <a:r>
              <a:rPr lang="en-US" i="1" spc="-26" dirty="0" smtClean="0">
                <a:latin typeface="Franklin Gothic Book" panose="020B0503020102020204" pitchFamily="34" charset="0"/>
                <a:cs typeface="Trebuchet MS"/>
              </a:rPr>
              <a:t>absolutely</a:t>
            </a:r>
            <a:r>
              <a:rPr lang="en-US" i="1" spc="2" dirty="0" smtClean="0">
                <a:latin typeface="Franklin Gothic Book" panose="020B0503020102020204" pitchFamily="34" charset="0"/>
                <a:cs typeface="Trebuchet MS"/>
              </a:rPr>
              <a:t> </a:t>
            </a:r>
            <a:r>
              <a:rPr lang="en-US" i="1" spc="-31" dirty="0" smtClean="0">
                <a:latin typeface="Franklin Gothic Book" panose="020B0503020102020204" pitchFamily="34" charset="0"/>
                <a:cs typeface="Trebuchet MS"/>
              </a:rPr>
              <a:t>enjoyed,</a:t>
            </a:r>
            <a:r>
              <a:rPr lang="en-US" i="1" spc="2" dirty="0" smtClean="0">
                <a:latin typeface="Franklin Gothic Book" panose="020B0503020102020204" pitchFamily="34" charset="0"/>
                <a:cs typeface="Trebuchet MS"/>
              </a:rPr>
              <a:t> </a:t>
            </a:r>
            <a:r>
              <a:rPr lang="en-US" i="1" spc="-36" dirty="0" smtClean="0">
                <a:latin typeface="Franklin Gothic Book" panose="020B0503020102020204" pitchFamily="34" charset="0"/>
                <a:cs typeface="Trebuchet MS"/>
              </a:rPr>
              <a:t>the</a:t>
            </a:r>
            <a:r>
              <a:rPr lang="en-US" i="1" spc="2" dirty="0" smtClean="0">
                <a:latin typeface="Franklin Gothic Book" panose="020B0503020102020204" pitchFamily="34" charset="0"/>
                <a:cs typeface="Trebuchet MS"/>
              </a:rPr>
              <a:t> </a:t>
            </a:r>
            <a:r>
              <a:rPr lang="en-US" i="1" spc="-13" dirty="0" smtClean="0">
                <a:latin typeface="Franklin Gothic Book" panose="020B0503020102020204" pitchFamily="34" charset="0"/>
                <a:cs typeface="Trebuchet MS"/>
              </a:rPr>
              <a:t>things</a:t>
            </a:r>
            <a:r>
              <a:rPr lang="en-US" i="1" spc="2" dirty="0" smtClean="0">
                <a:latin typeface="Franklin Gothic Book" panose="020B0503020102020204" pitchFamily="34" charset="0"/>
                <a:cs typeface="Trebuchet MS"/>
              </a:rPr>
              <a:t> </a:t>
            </a:r>
            <a:r>
              <a:rPr lang="en-US" i="1" spc="-41" dirty="0" smtClean="0">
                <a:latin typeface="Franklin Gothic Book" panose="020B0503020102020204" pitchFamily="34" charset="0"/>
                <a:cs typeface="Trebuchet MS"/>
              </a:rPr>
              <a:t>that</a:t>
            </a:r>
            <a:r>
              <a:rPr lang="en-US" i="1" spc="2" dirty="0" smtClean="0">
                <a:latin typeface="Franklin Gothic Book" panose="020B0503020102020204" pitchFamily="34" charset="0"/>
                <a:cs typeface="Trebuchet MS"/>
              </a:rPr>
              <a:t> </a:t>
            </a:r>
            <a:r>
              <a:rPr lang="en-US" i="1" spc="-38" dirty="0" smtClean="0">
                <a:latin typeface="Franklin Gothic Book" panose="020B0503020102020204" pitchFamily="34" charset="0"/>
                <a:cs typeface="Trebuchet MS"/>
              </a:rPr>
              <a:t>really</a:t>
            </a:r>
            <a:r>
              <a:rPr lang="en-US" i="1" spc="2" dirty="0" smtClean="0">
                <a:latin typeface="Franklin Gothic Book" panose="020B0503020102020204" pitchFamily="34" charset="0"/>
                <a:cs typeface="Trebuchet MS"/>
              </a:rPr>
              <a:t> </a:t>
            </a:r>
            <a:r>
              <a:rPr lang="en-US" i="1" spc="-33" dirty="0" smtClean="0">
                <a:latin typeface="Franklin Gothic Book" panose="020B0503020102020204" pitchFamily="34" charset="0"/>
                <a:cs typeface="Trebuchet MS"/>
              </a:rPr>
              <a:t>thrilled</a:t>
            </a:r>
            <a:r>
              <a:rPr lang="en-US" i="1" spc="2" dirty="0" smtClean="0">
                <a:latin typeface="Franklin Gothic Book" panose="020B0503020102020204" pitchFamily="34" charset="0"/>
                <a:cs typeface="Trebuchet MS"/>
              </a:rPr>
              <a:t> </a:t>
            </a:r>
            <a:r>
              <a:rPr lang="en-US" i="1" spc="-31" dirty="0" smtClean="0">
                <a:latin typeface="Franklin Gothic Book" panose="020B0503020102020204" pitchFamily="34" charset="0"/>
                <a:cs typeface="Trebuchet MS"/>
              </a:rPr>
              <a:t>you.</a:t>
            </a:r>
            <a:r>
              <a:rPr lang="en-US" i="1" spc="2" dirty="0" smtClean="0">
                <a:latin typeface="Franklin Gothic Book" panose="020B0503020102020204" pitchFamily="34" charset="0"/>
                <a:cs typeface="Trebuchet MS"/>
              </a:rPr>
              <a:t> </a:t>
            </a:r>
            <a:r>
              <a:rPr lang="en-US" i="1" spc="-8" dirty="0" smtClean="0">
                <a:latin typeface="Franklin Gothic Book" panose="020B0503020102020204" pitchFamily="34" charset="0"/>
                <a:cs typeface="Trebuchet MS"/>
              </a:rPr>
              <a:t>(Step</a:t>
            </a:r>
            <a:r>
              <a:rPr lang="en-US" i="1" spc="2" dirty="0" smtClean="0">
                <a:latin typeface="Franklin Gothic Book" panose="020B0503020102020204" pitchFamily="34" charset="0"/>
                <a:cs typeface="Trebuchet MS"/>
              </a:rPr>
              <a:t> </a:t>
            </a:r>
            <a:r>
              <a:rPr lang="en-US" i="1" spc="15" dirty="0" smtClean="0">
                <a:latin typeface="Franklin Gothic Book" panose="020B0503020102020204" pitchFamily="34" charset="0"/>
                <a:cs typeface="Trebuchet MS"/>
              </a:rPr>
              <a:t>3)</a:t>
            </a:r>
            <a:r>
              <a:rPr lang="en-US" i="1" spc="2" dirty="0" smtClean="0">
                <a:latin typeface="Franklin Gothic Book" panose="020B0503020102020204" pitchFamily="34" charset="0"/>
                <a:cs typeface="Trebuchet MS"/>
              </a:rPr>
              <a:t> </a:t>
            </a:r>
            <a:r>
              <a:rPr lang="en-US" i="1" spc="-36" dirty="0" smtClean="0">
                <a:latin typeface="Franklin Gothic Book" panose="020B0503020102020204" pitchFamily="34" charset="0"/>
                <a:cs typeface="Trebuchet MS"/>
              </a:rPr>
              <a:t>Let</a:t>
            </a:r>
            <a:r>
              <a:rPr lang="en-US" i="1" spc="-69" dirty="0" smtClean="0">
                <a:latin typeface="Franklin Gothic Book" panose="020B0503020102020204" pitchFamily="34" charset="0"/>
                <a:cs typeface="Trebuchet MS"/>
              </a:rPr>
              <a:t>’</a:t>
            </a:r>
            <a:r>
              <a:rPr lang="en-US" i="1" spc="26" dirty="0" smtClean="0">
                <a:latin typeface="Franklin Gothic Book" panose="020B0503020102020204" pitchFamily="34" charset="0"/>
                <a:cs typeface="Trebuchet MS"/>
              </a:rPr>
              <a:t>s</a:t>
            </a:r>
            <a:r>
              <a:rPr lang="en-US" i="1" spc="2" dirty="0" smtClean="0">
                <a:latin typeface="Franklin Gothic Book" panose="020B0503020102020204" pitchFamily="34" charset="0"/>
                <a:cs typeface="Trebuchet MS"/>
              </a:rPr>
              <a:t> </a:t>
            </a:r>
            <a:r>
              <a:rPr lang="en-US" i="1" spc="-15" dirty="0" smtClean="0">
                <a:latin typeface="Franklin Gothic Book" panose="020B0503020102020204" pitchFamily="34" charset="0"/>
                <a:cs typeface="Trebuchet MS"/>
              </a:rPr>
              <a:t>build</a:t>
            </a:r>
            <a:r>
              <a:rPr lang="en-US" i="1" spc="2" dirty="0" smtClean="0">
                <a:latin typeface="Franklin Gothic Book" panose="020B0503020102020204" pitchFamily="34" charset="0"/>
                <a:cs typeface="Trebuchet MS"/>
              </a:rPr>
              <a:t> </a:t>
            </a:r>
            <a:r>
              <a:rPr lang="en-US" i="1" spc="-36" dirty="0" smtClean="0">
                <a:latin typeface="Franklin Gothic Book" panose="020B0503020102020204" pitchFamily="34" charset="0"/>
                <a:cs typeface="Trebuchet MS"/>
              </a:rPr>
              <a:t>the</a:t>
            </a:r>
            <a:r>
              <a:rPr lang="en-US" i="1" spc="-23" dirty="0" smtClean="0">
                <a:latin typeface="Franklin Gothic Book" panose="020B0503020102020204" pitchFamily="34" charset="0"/>
                <a:cs typeface="Trebuchet MS"/>
              </a:rPr>
              <a:t> </a:t>
            </a:r>
            <a:r>
              <a:rPr lang="en-US" i="1" spc="-28" dirty="0" smtClean="0">
                <a:latin typeface="Franklin Gothic Book" panose="020B0503020102020204" pitchFamily="34" charset="0"/>
                <a:cs typeface="Trebuchet MS"/>
              </a:rPr>
              <a:t>list.</a:t>
            </a:r>
            <a:r>
              <a:rPr lang="en-US" i="1" spc="2" dirty="0" smtClean="0">
                <a:latin typeface="Franklin Gothic Book" panose="020B0503020102020204" pitchFamily="34" charset="0"/>
                <a:cs typeface="Trebuchet MS"/>
              </a:rPr>
              <a:t> </a:t>
            </a:r>
            <a:r>
              <a:rPr lang="en-US" i="1" spc="-28" dirty="0" smtClean="0">
                <a:latin typeface="Franklin Gothic Book" panose="020B0503020102020204" pitchFamily="34" charset="0"/>
                <a:cs typeface="Trebuchet MS"/>
              </a:rPr>
              <a:t>What</a:t>
            </a:r>
            <a:r>
              <a:rPr lang="en-US" i="1" spc="2" dirty="0" smtClean="0">
                <a:latin typeface="Franklin Gothic Book" panose="020B0503020102020204" pitchFamily="34" charset="0"/>
                <a:cs typeface="Trebuchet MS"/>
              </a:rPr>
              <a:t> </a:t>
            </a:r>
            <a:r>
              <a:rPr lang="en-US" i="1" spc="-18" dirty="0" smtClean="0">
                <a:latin typeface="Franklin Gothic Book" panose="020B0503020102020204" pitchFamily="34" charset="0"/>
                <a:cs typeface="Trebuchet MS"/>
              </a:rPr>
              <a:t>do</a:t>
            </a:r>
            <a:r>
              <a:rPr lang="en-US" i="1" spc="2" dirty="0" smtClean="0">
                <a:latin typeface="Franklin Gothic Book" panose="020B0503020102020204" pitchFamily="34" charset="0"/>
                <a:cs typeface="Trebuchet MS"/>
              </a:rPr>
              <a:t> </a:t>
            </a:r>
            <a:r>
              <a:rPr lang="en-US" i="1" spc="-26" dirty="0" smtClean="0">
                <a:latin typeface="Franklin Gothic Book" panose="020B0503020102020204" pitchFamily="34" charset="0"/>
                <a:cs typeface="Trebuchet MS"/>
              </a:rPr>
              <a:t>you</a:t>
            </a:r>
            <a:r>
              <a:rPr lang="en-US" i="1" spc="2" dirty="0" smtClean="0">
                <a:latin typeface="Franklin Gothic Book" panose="020B0503020102020204" pitchFamily="34" charset="0"/>
                <a:cs typeface="Trebuchet MS"/>
              </a:rPr>
              <a:t> </a:t>
            </a:r>
            <a:r>
              <a:rPr lang="en-US" i="1" spc="-23" dirty="0" smtClean="0">
                <a:latin typeface="Franklin Gothic Book" panose="020B0503020102020204" pitchFamily="34" charset="0"/>
                <a:cs typeface="Trebuchet MS"/>
              </a:rPr>
              <a:t>like</a:t>
            </a:r>
            <a:r>
              <a:rPr lang="en-US" i="1" spc="2" dirty="0" smtClean="0">
                <a:latin typeface="Franklin Gothic Book" panose="020B0503020102020204" pitchFamily="34" charset="0"/>
                <a:cs typeface="Trebuchet MS"/>
              </a:rPr>
              <a:t> </a:t>
            </a:r>
            <a:r>
              <a:rPr lang="en-US" i="1" spc="-49" dirty="0" smtClean="0">
                <a:latin typeface="Franklin Gothic Book" panose="020B0503020102020204" pitchFamily="34" charset="0"/>
                <a:cs typeface="Trebuchet MS"/>
              </a:rPr>
              <a:t>to</a:t>
            </a:r>
            <a:r>
              <a:rPr lang="en-US" i="1" spc="2" dirty="0" smtClean="0">
                <a:latin typeface="Franklin Gothic Book" panose="020B0503020102020204" pitchFamily="34" charset="0"/>
                <a:cs typeface="Trebuchet MS"/>
              </a:rPr>
              <a:t> </a:t>
            </a:r>
            <a:r>
              <a:rPr lang="en-US" i="1" spc="-18" dirty="0" smtClean="0">
                <a:latin typeface="Franklin Gothic Book" panose="020B0503020102020204" pitchFamily="34" charset="0"/>
                <a:cs typeface="Trebuchet MS"/>
              </a:rPr>
              <a:t>do</a:t>
            </a:r>
            <a:r>
              <a:rPr lang="en-US" i="1" spc="2" dirty="0" smtClean="0">
                <a:latin typeface="Franklin Gothic Book" panose="020B0503020102020204" pitchFamily="34" charset="0"/>
                <a:cs typeface="Trebuchet MS"/>
              </a:rPr>
              <a:t> </a:t>
            </a:r>
            <a:r>
              <a:rPr lang="en-US" i="1" spc="-13" dirty="0" smtClean="0">
                <a:latin typeface="Franklin Gothic Book" panose="020B0503020102020204" pitchFamily="34" charset="0"/>
                <a:cs typeface="Trebuchet MS"/>
              </a:rPr>
              <a:t>on</a:t>
            </a:r>
            <a:r>
              <a:rPr lang="en-US" i="1" spc="2" dirty="0" smtClean="0">
                <a:latin typeface="Franklin Gothic Book" panose="020B0503020102020204" pitchFamily="34" charset="0"/>
                <a:cs typeface="Trebuchet MS"/>
              </a:rPr>
              <a:t> </a:t>
            </a:r>
            <a:r>
              <a:rPr lang="en-US" i="1" spc="-13" dirty="0" smtClean="0">
                <a:latin typeface="Franklin Gothic Book" panose="020B0503020102020204" pitchFamily="34" charset="0"/>
                <a:cs typeface="Trebuchet MS"/>
              </a:rPr>
              <a:t>vacation?</a:t>
            </a:r>
            <a:r>
              <a:rPr lang="en-US" i="1" spc="2" dirty="0" smtClean="0">
                <a:latin typeface="Franklin Gothic Book" panose="020B0503020102020204" pitchFamily="34" charset="0"/>
                <a:cs typeface="Trebuchet MS"/>
              </a:rPr>
              <a:t> </a:t>
            </a:r>
            <a:r>
              <a:rPr lang="en-US" i="1" spc="-8" dirty="0" smtClean="0">
                <a:latin typeface="Franklin Gothic Book" panose="020B0503020102020204" pitchFamily="34" charset="0"/>
                <a:cs typeface="Trebuchet MS"/>
              </a:rPr>
              <a:t>(Step</a:t>
            </a:r>
            <a:r>
              <a:rPr lang="en-US" i="1" spc="2" dirty="0" smtClean="0">
                <a:latin typeface="Franklin Gothic Book" panose="020B0503020102020204" pitchFamily="34" charset="0"/>
                <a:cs typeface="Trebuchet MS"/>
              </a:rPr>
              <a:t> </a:t>
            </a:r>
            <a:r>
              <a:rPr lang="en-US" i="1" spc="15" dirty="0" smtClean="0">
                <a:latin typeface="Franklin Gothic Book" panose="020B0503020102020204" pitchFamily="34" charset="0"/>
                <a:cs typeface="Trebuchet MS"/>
              </a:rPr>
              <a:t>4)</a:t>
            </a:r>
            <a:endParaRPr lang="en-US" dirty="0" smtClean="0">
              <a:latin typeface="Franklin Gothic Book" panose="020B0503020102020204" pitchFamily="34" charset="0"/>
              <a:cs typeface="Trebuchet MS"/>
            </a:endParaRPr>
          </a:p>
          <a:p>
            <a:r>
              <a:rPr lang="en-US" dirty="0" smtClean="0"/>
              <a:t>Break out activity;</a:t>
            </a:r>
            <a:r>
              <a:rPr lang="en-US" baseline="0" dirty="0" smtClean="0"/>
              <a:t> practice applying type a and type b questions</a:t>
            </a:r>
            <a:endParaRPr dirty="0"/>
          </a:p>
        </p:txBody>
      </p:sp>
    </p:spTree>
    <p:extLst>
      <p:ext uri="{BB962C8B-B14F-4D97-AF65-F5344CB8AC3E}">
        <p14:creationId xmlns:p14="http://schemas.microsoft.com/office/powerpoint/2010/main" val="2218196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page 51 (make it about PT?)</a:t>
            </a:r>
          </a:p>
          <a:p>
            <a:r>
              <a:rPr lang="en-US" dirty="0" smtClean="0"/>
              <a:t>Page 53 as exercise? Page 55?</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18</a:t>
            </a:fld>
            <a:endParaRPr lang="en-US"/>
          </a:p>
        </p:txBody>
      </p:sp>
    </p:spTree>
    <p:extLst>
      <p:ext uri="{BB962C8B-B14F-4D97-AF65-F5344CB8AC3E}">
        <p14:creationId xmlns:p14="http://schemas.microsoft.com/office/powerpoint/2010/main" val="78290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identified your purpose,</a:t>
            </a:r>
            <a:r>
              <a:rPr lang="en-US" baseline="0" dirty="0" smtClean="0"/>
              <a:t> your participants, your desired products, your possible issues, now open your well planned meeting.</a:t>
            </a:r>
          </a:p>
          <a:p>
            <a:endParaRPr lang="en-US" baseline="0" dirty="0" smtClean="0"/>
          </a:p>
          <a:p>
            <a:r>
              <a:rPr lang="en-US" baseline="0" dirty="0" smtClean="0"/>
              <a:t>5 minutes, 2 minutes to report.</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20</a:t>
            </a:fld>
            <a:endParaRPr lang="en-US"/>
          </a:p>
        </p:txBody>
      </p:sp>
    </p:spTree>
    <p:extLst>
      <p:ext uri="{BB962C8B-B14F-4D97-AF65-F5344CB8AC3E}">
        <p14:creationId xmlns:p14="http://schemas.microsoft.com/office/powerpoint/2010/main" val="2575839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an agenda</a:t>
            </a:r>
            <a:r>
              <a:rPr lang="en-US" baseline="0" dirty="0" smtClean="0"/>
              <a:t> item has been completed, provide brief summary and ask if we can move on.</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22</a:t>
            </a:fld>
            <a:endParaRPr lang="en-US"/>
          </a:p>
        </p:txBody>
      </p:sp>
    </p:spTree>
    <p:extLst>
      <p:ext uri="{BB962C8B-B14F-4D97-AF65-F5344CB8AC3E}">
        <p14:creationId xmlns:p14="http://schemas.microsoft.com/office/powerpoint/2010/main" val="3375900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25</a:t>
            </a:fld>
            <a:endParaRPr lang="en-US"/>
          </a:p>
        </p:txBody>
      </p:sp>
    </p:spTree>
    <p:extLst>
      <p:ext uri="{BB962C8B-B14F-4D97-AF65-F5344CB8AC3E}">
        <p14:creationId xmlns:p14="http://schemas.microsoft.com/office/powerpoint/2010/main" val="4099903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What are </a:t>
            </a:r>
            <a:r>
              <a:rPr lang="en-US" altLang="en-US" sz="1200" b="1" u="sng" dirty="0" smtClean="0"/>
              <a:t>Grouping</a:t>
            </a:r>
            <a:r>
              <a:rPr lang="en-US" altLang="en-US" sz="1200" dirty="0" smtClean="0"/>
              <a:t>: To categorize	</a:t>
            </a:r>
          </a:p>
          <a:p>
            <a:pPr eaLnBrk="1" hangingPunct="1"/>
            <a:r>
              <a:rPr lang="en-US" altLang="en-US" sz="1200" b="1" u="sng" dirty="0" smtClean="0"/>
              <a:t>Prioritize</a:t>
            </a:r>
            <a:r>
              <a:rPr lang="en-US" altLang="en-US" sz="1200" dirty="0" smtClean="0"/>
              <a:t>: To identify importance</a:t>
            </a:r>
          </a:p>
          <a:p>
            <a:pPr eaLnBrk="1" hangingPunct="1"/>
            <a:r>
              <a:rPr lang="en-US" altLang="en-US" sz="1200" b="1" u="sng" dirty="0" smtClean="0"/>
              <a:t>Lobbying</a:t>
            </a:r>
            <a:r>
              <a:rPr lang="en-US" altLang="en-US" sz="1200" dirty="0" smtClean="0"/>
              <a:t>: To gain buy-in</a:t>
            </a:r>
          </a:p>
          <a:p>
            <a:r>
              <a:rPr lang="en-US" dirty="0" smtClean="0"/>
              <a:t>he advantages</a:t>
            </a:r>
            <a:r>
              <a:rPr lang="en-US" baseline="0" dirty="0" smtClean="0"/>
              <a:t> and disadvantages of round robin?</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26</a:t>
            </a:fld>
            <a:endParaRPr lang="en-US"/>
          </a:p>
        </p:txBody>
      </p:sp>
    </p:spTree>
    <p:extLst>
      <p:ext uri="{BB962C8B-B14F-4D97-AF65-F5344CB8AC3E}">
        <p14:creationId xmlns:p14="http://schemas.microsoft.com/office/powerpoint/2010/main" val="2538674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view – Preview - Review</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28</a:t>
            </a:fld>
            <a:endParaRPr lang="en-US"/>
          </a:p>
        </p:txBody>
      </p:sp>
    </p:spTree>
    <p:extLst>
      <p:ext uri="{BB962C8B-B14F-4D97-AF65-F5344CB8AC3E}">
        <p14:creationId xmlns:p14="http://schemas.microsoft.com/office/powerpoint/2010/main" val="350258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a:t>
            </a:fld>
            <a:endParaRPr lang="en-US"/>
          </a:p>
        </p:txBody>
      </p:sp>
    </p:spTree>
    <p:extLst>
      <p:ext uri="{BB962C8B-B14F-4D97-AF65-F5344CB8AC3E}">
        <p14:creationId xmlns:p14="http://schemas.microsoft.com/office/powerpoint/2010/main" val="4164345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example on Pages 62-63 for PT example for cohort</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29</a:t>
            </a:fld>
            <a:endParaRPr lang="en-US"/>
          </a:p>
        </p:txBody>
      </p:sp>
    </p:spTree>
    <p:extLst>
      <p:ext uri="{BB962C8B-B14F-4D97-AF65-F5344CB8AC3E}">
        <p14:creationId xmlns:p14="http://schemas.microsoft.com/office/powerpoint/2010/main" val="2961767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31</a:t>
            </a:fld>
            <a:endParaRPr lang="en-US"/>
          </a:p>
        </p:txBody>
      </p:sp>
    </p:spTree>
    <p:extLst>
      <p:ext uri="{BB962C8B-B14F-4D97-AF65-F5344CB8AC3E}">
        <p14:creationId xmlns:p14="http://schemas.microsoft.com/office/powerpoint/2010/main" val="271565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What is</a:t>
            </a:r>
            <a:r>
              <a:rPr lang="en-US" baseline="0" dirty="0" smtClean="0"/>
              <a:t> definition of? </a:t>
            </a:r>
          </a:p>
          <a:p>
            <a:r>
              <a:rPr lang="en-US" baseline="0" dirty="0" smtClean="0"/>
              <a:t>Strategies to close gaps?  What else?</a:t>
            </a:r>
          </a:p>
          <a:p>
            <a:r>
              <a:rPr lang="en-US" baseline="0" dirty="0" smtClean="0"/>
              <a:t>Who has a proposal?</a:t>
            </a:r>
            <a:endParaRPr dirty="0"/>
          </a:p>
        </p:txBody>
      </p:sp>
    </p:spTree>
    <p:extLst>
      <p:ext uri="{BB962C8B-B14F-4D97-AF65-F5344CB8AC3E}">
        <p14:creationId xmlns:p14="http://schemas.microsoft.com/office/powerpoint/2010/main" val="2839194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What is</a:t>
            </a:r>
            <a:r>
              <a:rPr lang="en-US" baseline="0" dirty="0" smtClean="0"/>
              <a:t> definition of?</a:t>
            </a:r>
          </a:p>
          <a:p>
            <a:r>
              <a:rPr lang="en-US" baseline="0" dirty="0" smtClean="0"/>
              <a:t>Strategies to close gaps?  What else?</a:t>
            </a:r>
          </a:p>
          <a:p>
            <a:r>
              <a:rPr lang="en-US" baseline="0" dirty="0" smtClean="0"/>
              <a:t>Who has a proposal?</a:t>
            </a:r>
            <a:endParaRPr dirty="0"/>
          </a:p>
        </p:txBody>
      </p:sp>
    </p:spTree>
    <p:extLst>
      <p:ext uri="{BB962C8B-B14F-4D97-AF65-F5344CB8AC3E}">
        <p14:creationId xmlns:p14="http://schemas.microsoft.com/office/powerpoint/2010/main" val="3645077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34</a:t>
            </a:fld>
            <a:endParaRPr lang="en-US"/>
          </a:p>
        </p:txBody>
      </p:sp>
    </p:spTree>
    <p:extLst>
      <p:ext uri="{BB962C8B-B14F-4D97-AF65-F5344CB8AC3E}">
        <p14:creationId xmlns:p14="http://schemas.microsoft.com/office/powerpoint/2010/main" val="54723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sometimes best solutions evolve from constructive conflict</a:t>
            </a:r>
            <a:r>
              <a:rPr lang="en-US" baseline="0" dirty="0" smtClean="0"/>
              <a:t> and it is the facilitator’s role to have group obtain best ideas….</a:t>
            </a:r>
          </a:p>
          <a:p>
            <a:r>
              <a:rPr lang="en-US" baseline="0" dirty="0" smtClean="0"/>
              <a:t>Embrace it and work it!</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36</a:t>
            </a:fld>
            <a:endParaRPr lang="en-US"/>
          </a:p>
        </p:txBody>
      </p:sp>
    </p:spTree>
    <p:extLst>
      <p:ext uri="{BB962C8B-B14F-4D97-AF65-F5344CB8AC3E}">
        <p14:creationId xmlns:p14="http://schemas.microsoft.com/office/powerpoint/2010/main" val="2379210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EF5D2DD-098B-4B74-BABB-171488B36A42}" type="slidenum">
              <a:rPr lang="en-US" smtClean="0"/>
              <a:t>39</a:t>
            </a:fld>
            <a:endParaRPr lang="en-US"/>
          </a:p>
        </p:txBody>
      </p:sp>
    </p:spTree>
    <p:extLst>
      <p:ext uri="{BB962C8B-B14F-4D97-AF65-F5344CB8AC3E}">
        <p14:creationId xmlns:p14="http://schemas.microsoft.com/office/powerpoint/2010/main" val="1134229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number three, how much time is available before a needed decision?</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40</a:t>
            </a:fld>
            <a:endParaRPr lang="en-US"/>
          </a:p>
        </p:txBody>
      </p:sp>
    </p:spTree>
    <p:extLst>
      <p:ext uri="{BB962C8B-B14F-4D97-AF65-F5344CB8AC3E}">
        <p14:creationId xmlns:p14="http://schemas.microsoft.com/office/powerpoint/2010/main" val="2575839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What</a:t>
            </a:r>
            <a:r>
              <a:rPr lang="en-US" baseline="0" dirty="0" smtClean="0"/>
              <a:t> are some examples of dis-engagement?  How do you address?</a:t>
            </a:r>
            <a:endParaRPr dirty="0"/>
          </a:p>
        </p:txBody>
      </p:sp>
    </p:spTree>
    <p:extLst>
      <p:ext uri="{BB962C8B-B14F-4D97-AF65-F5344CB8AC3E}">
        <p14:creationId xmlns:p14="http://schemas.microsoft.com/office/powerpoint/2010/main" val="2951578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Issues that may come up during prep work – participants who don’t want to hold a meeting or participants who believe they have something to lose or participants not on good terms with others at the meeting or participants that point out the problems than create or work towards solutions</a:t>
            </a:r>
          </a:p>
          <a:p>
            <a:pPr eaLnBrk="1" hangingPunct="1"/>
            <a:r>
              <a:rPr lang="en-US" altLang="en-US" sz="2400" dirty="0" smtClean="0"/>
              <a:t>Based on issues identified in preparation, consider:</a:t>
            </a:r>
          </a:p>
          <a:p>
            <a:pPr lvl="1" eaLnBrk="1" hangingPunct="1"/>
            <a:r>
              <a:rPr lang="en-US" altLang="en-US" sz="2000" dirty="0" smtClean="0"/>
              <a:t>Assigning seats</a:t>
            </a:r>
          </a:p>
          <a:p>
            <a:pPr lvl="1" eaLnBrk="1" hangingPunct="1"/>
            <a:r>
              <a:rPr lang="en-US" altLang="en-US" sz="2000" dirty="0" smtClean="0"/>
              <a:t>Adding ground rules</a:t>
            </a:r>
          </a:p>
          <a:p>
            <a:pPr lvl="1" eaLnBrk="1" hangingPunct="1"/>
            <a:r>
              <a:rPr lang="en-US" altLang="en-US" sz="2000" dirty="0" smtClean="0"/>
              <a:t>Making sure you interact with particular people</a:t>
            </a:r>
          </a:p>
          <a:p>
            <a:pPr lvl="1" eaLnBrk="1" hangingPunct="1"/>
            <a:r>
              <a:rPr lang="en-US" altLang="en-US" sz="2000" dirty="0" smtClean="0"/>
              <a:t>Paying close attention to particular reactions</a:t>
            </a:r>
          </a:p>
          <a:p>
            <a:pPr lvl="1" eaLnBrk="1" hangingPunct="1"/>
            <a:r>
              <a:rPr lang="en-US" altLang="en-US" sz="2000" dirty="0" smtClean="0"/>
              <a:t>Holding informal meetings during breaks</a:t>
            </a:r>
          </a:p>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44</a:t>
            </a:fld>
            <a:endParaRPr lang="en-US"/>
          </a:p>
        </p:txBody>
      </p:sp>
    </p:spTree>
    <p:extLst>
      <p:ext uri="{BB962C8B-B14F-4D97-AF65-F5344CB8AC3E}">
        <p14:creationId xmlns:p14="http://schemas.microsoft.com/office/powerpoint/2010/main" val="167967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a:t>
            </a:r>
          </a:p>
          <a:p>
            <a:r>
              <a:rPr lang="en-US" dirty="0" smtClean="0"/>
              <a:t>Peacemaker</a:t>
            </a:r>
          </a:p>
          <a:p>
            <a:r>
              <a:rPr lang="en-US" dirty="0" smtClean="0"/>
              <a:t>Motivator</a:t>
            </a:r>
          </a:p>
          <a:p>
            <a:r>
              <a:rPr lang="en-US" dirty="0" smtClean="0"/>
              <a:t>Taskmaster</a:t>
            </a:r>
          </a:p>
          <a:p>
            <a:r>
              <a:rPr lang="en-US" dirty="0" smtClean="0"/>
              <a:t>Bridge builder</a:t>
            </a:r>
          </a:p>
          <a:p>
            <a:r>
              <a:rPr lang="en-US" dirty="0" smtClean="0"/>
              <a:t>Praiser</a:t>
            </a:r>
          </a:p>
          <a:p>
            <a:r>
              <a:rPr lang="en-US" dirty="0" smtClean="0"/>
              <a:t>Clairvoyant</a:t>
            </a:r>
          </a:p>
          <a:p>
            <a:r>
              <a:rPr lang="en-US" dirty="0" smtClean="0"/>
              <a:t>Active</a:t>
            </a:r>
            <a:r>
              <a:rPr lang="en-US" baseline="0" dirty="0" smtClean="0"/>
              <a:t> Listener</a:t>
            </a:r>
          </a:p>
          <a:p>
            <a:r>
              <a:rPr lang="en-US" baseline="0" dirty="0" smtClean="0"/>
              <a:t>Engager – the facilitator assures meaningful engagement every 10 to 15 minutes</a:t>
            </a:r>
            <a:endParaRPr lang="en-US" dirty="0" smtClean="0"/>
          </a:p>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5</a:t>
            </a:fld>
            <a:endParaRPr lang="en-US" dirty="0"/>
          </a:p>
        </p:txBody>
      </p:sp>
    </p:spTree>
    <p:extLst>
      <p:ext uri="{BB962C8B-B14F-4D97-AF65-F5344CB8AC3E}">
        <p14:creationId xmlns:p14="http://schemas.microsoft.com/office/powerpoint/2010/main" val="3312791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page 99-100</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45</a:t>
            </a:fld>
            <a:endParaRPr lang="en-US"/>
          </a:p>
        </p:txBody>
      </p:sp>
    </p:spTree>
    <p:extLst>
      <p:ext uri="{BB962C8B-B14F-4D97-AF65-F5344CB8AC3E}">
        <p14:creationId xmlns:p14="http://schemas.microsoft.com/office/powerpoint/2010/main" val="1160685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47</a:t>
            </a:fld>
            <a:endParaRPr lang="en-US"/>
          </a:p>
        </p:txBody>
      </p:sp>
    </p:spTree>
    <p:extLst>
      <p:ext uri="{BB962C8B-B14F-4D97-AF65-F5344CB8AC3E}">
        <p14:creationId xmlns:p14="http://schemas.microsoft.com/office/powerpoint/2010/main" val="4099903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back to your group, and the resolution…think about how you would lead the closing of that meeting.</a:t>
            </a:r>
          </a:p>
          <a:p>
            <a:endParaRPr lang="en-US" dirty="0" smtClean="0"/>
          </a:p>
          <a:p>
            <a:r>
              <a:rPr lang="en-US" dirty="0" smtClean="0"/>
              <a:t>Do you think that there are assignments for all three groups?</a:t>
            </a:r>
          </a:p>
          <a:p>
            <a:r>
              <a:rPr lang="en-US" dirty="0" smtClean="0"/>
              <a:t>Which group would have a follow up meeting?  Which group would have most assignments?</a:t>
            </a:r>
          </a:p>
          <a:p>
            <a:endParaRPr lang="en-US" dirty="0" smtClean="0"/>
          </a:p>
          <a:p>
            <a:r>
              <a:rPr lang="en-US" dirty="0" smtClean="0"/>
              <a:t>Why is it important to evaluate the meeting?  Asking questions like what went well, what can we improve? </a:t>
            </a:r>
          </a:p>
          <a:p>
            <a:r>
              <a:rPr lang="en-US" dirty="0" smtClean="0"/>
              <a:t>Round robin: each</a:t>
            </a:r>
            <a:r>
              <a:rPr lang="en-US" baseline="0" dirty="0" smtClean="0"/>
              <a:t> attendee rates meeting,  identifies the met objectives…all, one, two. Mentions what went well and what is an area that can be improved.</a:t>
            </a:r>
          </a:p>
          <a:p>
            <a:r>
              <a:rPr lang="en-US" baseline="0" dirty="0" smtClean="0"/>
              <a:t>Did we have the right attendees? Were good decisions made? Is the organization better due to this meeting? How?</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48</a:t>
            </a:fld>
            <a:endParaRPr lang="en-US"/>
          </a:p>
        </p:txBody>
      </p:sp>
    </p:spTree>
    <p:extLst>
      <p:ext uri="{BB962C8B-B14F-4D97-AF65-F5344CB8AC3E}">
        <p14:creationId xmlns:p14="http://schemas.microsoft.com/office/powerpoint/2010/main" val="702778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Polling,</a:t>
            </a:r>
            <a:r>
              <a:rPr lang="en-US" baseline="0" dirty="0" smtClean="0"/>
              <a:t> white boards, video, screen sharing, </a:t>
            </a:r>
          </a:p>
          <a:p>
            <a:r>
              <a:rPr lang="en-US" baseline="0" dirty="0" smtClean="0"/>
              <a:t>Applications:  Zoom, go to meeting, Share point, breakouts, teleconference</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50</a:t>
            </a:fld>
            <a:endParaRPr lang="en-US" dirty="0"/>
          </a:p>
        </p:txBody>
      </p:sp>
    </p:spTree>
    <p:extLst>
      <p:ext uri="{BB962C8B-B14F-4D97-AF65-F5344CB8AC3E}">
        <p14:creationId xmlns:p14="http://schemas.microsoft.com/office/powerpoint/2010/main" val="1392745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431788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Video</a:t>
            </a:r>
            <a:r>
              <a:rPr lang="en-US" baseline="0" dirty="0" smtClean="0"/>
              <a:t> clips, volunteerism, humor, personal experiences.  Tell us about a time when…</a:t>
            </a:r>
          </a:p>
          <a:p>
            <a:endParaRPr lang="en-US" baseline="0" dirty="0" smtClean="0"/>
          </a:p>
          <a:p>
            <a:r>
              <a:rPr lang="en-US" baseline="0" dirty="0" smtClean="0"/>
              <a:t>Good for any meeting, especially lengthy…remember 20 minute rules</a:t>
            </a:r>
            <a:endParaRPr dirty="0"/>
          </a:p>
        </p:txBody>
      </p:sp>
    </p:spTree>
    <p:extLst>
      <p:ext uri="{BB962C8B-B14F-4D97-AF65-F5344CB8AC3E}">
        <p14:creationId xmlns:p14="http://schemas.microsoft.com/office/powerpoint/2010/main" val="868779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53</a:t>
            </a:fld>
            <a:endParaRPr lang="en-US"/>
          </a:p>
        </p:txBody>
      </p:sp>
    </p:spTree>
    <p:extLst>
      <p:ext uri="{BB962C8B-B14F-4D97-AF65-F5344CB8AC3E}">
        <p14:creationId xmlns:p14="http://schemas.microsoft.com/office/powerpoint/2010/main" val="20921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54</a:t>
            </a:fld>
            <a:endParaRPr lang="en-US"/>
          </a:p>
        </p:txBody>
      </p:sp>
    </p:spTree>
    <p:extLst>
      <p:ext uri="{BB962C8B-B14F-4D97-AF65-F5344CB8AC3E}">
        <p14:creationId xmlns:p14="http://schemas.microsoft.com/office/powerpoint/2010/main" val="1935543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55</a:t>
            </a:fld>
            <a:endParaRPr lang="en-US"/>
          </a:p>
        </p:txBody>
      </p:sp>
    </p:spTree>
    <p:extLst>
      <p:ext uri="{BB962C8B-B14F-4D97-AF65-F5344CB8AC3E}">
        <p14:creationId xmlns:p14="http://schemas.microsoft.com/office/powerpoint/2010/main" val="1935543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objectives met?</a:t>
            </a:r>
          </a:p>
          <a:p>
            <a:r>
              <a:rPr lang="en-US" dirty="0" smtClean="0"/>
              <a:t>What did you like best?</a:t>
            </a:r>
          </a:p>
          <a:p>
            <a:r>
              <a:rPr lang="en-US" dirty="0" smtClean="0"/>
              <a:t>What would you change?</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56</a:t>
            </a:fld>
            <a:endParaRPr lang="en-US"/>
          </a:p>
        </p:txBody>
      </p:sp>
    </p:spTree>
    <p:extLst>
      <p:ext uri="{BB962C8B-B14F-4D97-AF65-F5344CB8AC3E}">
        <p14:creationId xmlns:p14="http://schemas.microsoft.com/office/powerpoint/2010/main" val="42634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7</a:t>
            </a:fld>
            <a:endParaRPr lang="en-US"/>
          </a:p>
        </p:txBody>
      </p:sp>
    </p:spTree>
    <p:extLst>
      <p:ext uri="{BB962C8B-B14F-4D97-AF65-F5344CB8AC3E}">
        <p14:creationId xmlns:p14="http://schemas.microsoft.com/office/powerpoint/2010/main" val="4099903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57</a:t>
            </a:fld>
            <a:endParaRPr lang="en-US"/>
          </a:p>
        </p:txBody>
      </p:sp>
    </p:spTree>
    <p:extLst>
      <p:ext uri="{BB962C8B-B14F-4D97-AF65-F5344CB8AC3E}">
        <p14:creationId xmlns:p14="http://schemas.microsoft.com/office/powerpoint/2010/main" val="189692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8</a:t>
            </a:fld>
            <a:endParaRPr lang="en-US"/>
          </a:p>
        </p:txBody>
      </p:sp>
    </p:spTree>
    <p:extLst>
      <p:ext uri="{BB962C8B-B14F-4D97-AF65-F5344CB8AC3E}">
        <p14:creationId xmlns:p14="http://schemas.microsoft.com/office/powerpoint/2010/main" val="292298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a:t>
            </a:r>
            <a:r>
              <a:rPr lang="en-US" baseline="0" dirty="0" smtClean="0"/>
              <a:t> working exercise handout based on table  on page 34 but add type of meeting column and instead of improve hiring process have improve proficiency testing process?</a:t>
            </a:r>
          </a:p>
          <a:p>
            <a:endParaRPr lang="en-US" baseline="0" dirty="0" smtClean="0"/>
          </a:p>
          <a:p>
            <a:r>
              <a:rPr lang="en-US" baseline="0" dirty="0" smtClean="0"/>
              <a:t>Prepare two – let the group pick the scenario.</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9</a:t>
            </a:fld>
            <a:endParaRPr lang="en-US"/>
          </a:p>
        </p:txBody>
      </p:sp>
    </p:spTree>
    <p:extLst>
      <p:ext uri="{BB962C8B-B14F-4D97-AF65-F5344CB8AC3E}">
        <p14:creationId xmlns:p14="http://schemas.microsoft.com/office/powerpoint/2010/main" val="138882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10</a:t>
            </a:fld>
            <a:endParaRPr lang="en-US"/>
          </a:p>
        </p:txBody>
      </p:sp>
    </p:spTree>
    <p:extLst>
      <p:ext uri="{BB962C8B-B14F-4D97-AF65-F5344CB8AC3E}">
        <p14:creationId xmlns:p14="http://schemas.microsoft.com/office/powerpoint/2010/main" val="197578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overall concern of each group is PT testing in a public health laboratory and making the best changes/improvements based on three different scenarios that your laboratory director has discussed with you:</a:t>
            </a:r>
          </a:p>
          <a:p>
            <a:endParaRPr lang="en-US" dirty="0" smtClean="0"/>
          </a:p>
          <a:p>
            <a:r>
              <a:rPr lang="en-US" dirty="0" smtClean="0"/>
              <a:t>What are the steps needed to complete the meeting development process?</a:t>
            </a:r>
          </a:p>
          <a:p>
            <a:endParaRPr lang="en-US" dirty="0" smtClean="0"/>
          </a:p>
          <a:p>
            <a:r>
              <a:rPr lang="en-US" dirty="0" smtClean="0"/>
              <a:t>5 minutes to discuss and 2 minutes to report.</a:t>
            </a:r>
            <a:endParaRPr lang="en-US" dirty="0"/>
          </a:p>
        </p:txBody>
      </p:sp>
      <p:sp>
        <p:nvSpPr>
          <p:cNvPr id="4" name="Slide Number Placeholder 3"/>
          <p:cNvSpPr>
            <a:spLocks noGrp="1"/>
          </p:cNvSpPr>
          <p:nvPr>
            <p:ph type="sldNum" sz="quarter" idx="10"/>
          </p:nvPr>
        </p:nvSpPr>
        <p:spPr/>
        <p:txBody>
          <a:bodyPr/>
          <a:lstStyle/>
          <a:p>
            <a:fld id="{6EF5D2DD-098B-4B74-BABB-171488B36A42}" type="slidenum">
              <a:rPr lang="en-US" smtClean="0"/>
              <a:t>11</a:t>
            </a:fld>
            <a:endParaRPr lang="en-US"/>
          </a:p>
        </p:txBody>
      </p:sp>
    </p:spTree>
    <p:extLst>
      <p:ext uri="{BB962C8B-B14F-4D97-AF65-F5344CB8AC3E}">
        <p14:creationId xmlns:p14="http://schemas.microsoft.com/office/powerpoint/2010/main" val="257583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our facilitation</a:t>
            </a:r>
            <a:r>
              <a:rPr lang="en-US" baseline="0" dirty="0" smtClean="0"/>
              <a:t> skill building, we are going to divide into three groups and each group will have a different problem to develop and resolve using the Facilitation techniques:</a:t>
            </a:r>
          </a:p>
          <a:p>
            <a:endParaRPr lang="en-US" baseline="0" dirty="0" smtClean="0"/>
          </a:p>
          <a:p>
            <a:r>
              <a:rPr lang="en-US" baseline="0" dirty="0" smtClean="0"/>
              <a:t>The overall concern of each group is PT testing in a public health laboratory and making the best changes/improvements based on three different scenarios that your laboratory director has discussed with you:</a:t>
            </a:r>
          </a:p>
          <a:p>
            <a:endParaRPr lang="en-US" baseline="0" dirty="0" smtClean="0"/>
          </a:p>
          <a:p>
            <a:pPr marL="228600" indent="-228600">
              <a:buAutoNum type="arabicParenR"/>
            </a:pPr>
            <a:r>
              <a:rPr lang="en-US" baseline="0" dirty="0" smtClean="0"/>
              <a:t>There have been two consecutive PT failures for parasitology testing in your laboratory.  The number of specimens tested per year is very low and may be part of the problem.  Your director is insistent on keeping the parasitology testing on the lab’s license.  You have been tasked with bringing the testing up to par and passing the next PT.</a:t>
            </a:r>
          </a:p>
          <a:p>
            <a:pPr marL="228600" indent="-228600">
              <a:buAutoNum type="arabicParenR"/>
            </a:pPr>
            <a:endParaRPr lang="en-US" baseline="0" dirty="0" smtClean="0"/>
          </a:p>
          <a:p>
            <a:pPr marL="0" indent="0">
              <a:buNone/>
            </a:pPr>
            <a:r>
              <a:rPr lang="en-US" baseline="0" dirty="0" smtClean="0"/>
              <a:t>2) The hepatitis B Ab PT test </a:t>
            </a:r>
            <a:r>
              <a:rPr lang="en-US" baseline="0" dirty="0" err="1" smtClean="0"/>
              <a:t>analyte</a:t>
            </a:r>
            <a:r>
              <a:rPr lang="en-US" baseline="0" dirty="0" smtClean="0"/>
              <a:t> is trending towards a failure, with one false negative result, followed by 2 false negative results for the next </a:t>
            </a:r>
            <a:r>
              <a:rPr lang="en-US" baseline="0" dirty="0" err="1" smtClean="0"/>
              <a:t>quadrimester</a:t>
            </a:r>
            <a:r>
              <a:rPr lang="en-US" baseline="0" dirty="0" smtClean="0"/>
              <a:t>. You noted that for this PT sample supplier, the consensus group is very small and all reported the same results as your laboratory using the same instrument and that instrument manufacturer’s kit. Your director asked you to determine what is going on and to develop a plan to solve the problem.</a:t>
            </a:r>
          </a:p>
          <a:p>
            <a:pPr marL="0" indent="0">
              <a:buNone/>
            </a:pPr>
            <a:endParaRPr lang="en-US" baseline="0" dirty="0" smtClean="0"/>
          </a:p>
          <a:p>
            <a:pPr marL="0" indent="0">
              <a:buNone/>
            </a:pPr>
            <a:r>
              <a:rPr lang="en-US" baseline="0" dirty="0" smtClean="0"/>
              <a:t>3) Your laboratory’s PT supplier is increasing its annual subscription price by 4-fold.  Your laboratory director wants you to find another vendor; you think the lab should stay with this vendor, as do the supervisors. How will you resolve the dilemma?</a:t>
            </a:r>
          </a:p>
        </p:txBody>
      </p:sp>
      <p:sp>
        <p:nvSpPr>
          <p:cNvPr id="4" name="Slide Number Placeholder 3"/>
          <p:cNvSpPr>
            <a:spLocks noGrp="1"/>
          </p:cNvSpPr>
          <p:nvPr>
            <p:ph type="sldNum" sz="quarter" idx="10"/>
          </p:nvPr>
        </p:nvSpPr>
        <p:spPr/>
        <p:txBody>
          <a:bodyPr/>
          <a:lstStyle/>
          <a:p>
            <a:fld id="{6EF5D2DD-098B-4B74-BABB-171488B36A42}" type="slidenum">
              <a:rPr lang="en-US" smtClean="0"/>
              <a:t>12</a:t>
            </a:fld>
            <a:endParaRPr lang="en-US"/>
          </a:p>
        </p:txBody>
      </p:sp>
    </p:spTree>
    <p:extLst>
      <p:ext uri="{BB962C8B-B14F-4D97-AF65-F5344CB8AC3E}">
        <p14:creationId xmlns:p14="http://schemas.microsoft.com/office/powerpoint/2010/main" val="257583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184286"/>
            <a:ext cx="7772400" cy="688975"/>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r>
              <a:rPr lang="en-US" dirty="0"/>
              <a:t/>
            </a:r>
            <a:br>
              <a:rPr lang="en-US" dirty="0"/>
            </a:br>
            <a:endParaRPr lang="en-US" dirty="0"/>
          </a:p>
        </p:txBody>
      </p:sp>
      <p:sp>
        <p:nvSpPr>
          <p:cNvPr id="6" name="Subtitle 2"/>
          <p:cNvSpPr>
            <a:spLocks noGrp="1"/>
          </p:cNvSpPr>
          <p:nvPr>
            <p:ph type="subTitle" idx="1" hasCustomPrompt="1"/>
          </p:nvPr>
        </p:nvSpPr>
        <p:spPr>
          <a:xfrm>
            <a:off x="457200" y="2890391"/>
            <a:ext cx="64008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64783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793886"/>
            <a:ext cx="7772400" cy="688975"/>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r>
              <a:rPr lang="en-US" dirty="0"/>
              <a:t/>
            </a:r>
            <a:br>
              <a:rPr lang="en-US" dirty="0"/>
            </a:br>
            <a:endParaRPr lang="en-US" dirty="0"/>
          </a:p>
        </p:txBody>
      </p:sp>
      <p:sp>
        <p:nvSpPr>
          <p:cNvPr id="6" name="Subtitle 2"/>
          <p:cNvSpPr>
            <a:spLocks noGrp="1"/>
          </p:cNvSpPr>
          <p:nvPr>
            <p:ph type="subTitle" idx="1" hasCustomPrompt="1"/>
          </p:nvPr>
        </p:nvSpPr>
        <p:spPr>
          <a:xfrm>
            <a:off x="457200" y="3499991"/>
            <a:ext cx="64008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7" name="TextBox 6"/>
          <p:cNvSpPr txBox="1"/>
          <p:nvPr userDrawn="1"/>
        </p:nvSpPr>
        <p:spPr>
          <a:xfrm>
            <a:off x="5791197" y="1125640"/>
            <a:ext cx="3020737" cy="369332"/>
          </a:xfrm>
          <a:prstGeom prst="rect">
            <a:avLst/>
          </a:prstGeom>
          <a:noFill/>
        </p:spPr>
        <p:txBody>
          <a:bodyPr wrap="square" rtlCol="0">
            <a:spAutoFit/>
          </a:bodyPr>
          <a:lstStyle/>
          <a:p>
            <a:pPr algn="r"/>
            <a:r>
              <a:rPr lang="en-US" sz="1800" dirty="0">
                <a:solidFill>
                  <a:schemeClr val="tx2"/>
                </a:solidFill>
                <a:latin typeface="Franklin Gothic Medium" panose="020B0603020102020204" pitchFamily="34" charset="0"/>
              </a:rPr>
              <a:t>Analysis.</a:t>
            </a:r>
            <a:r>
              <a:rPr lang="en-US" sz="1800" baseline="0" dirty="0">
                <a:solidFill>
                  <a:schemeClr val="tx2"/>
                </a:solidFill>
                <a:latin typeface="Franklin Gothic Medium" panose="020B0603020102020204" pitchFamily="34" charset="0"/>
              </a:rPr>
              <a:t> </a:t>
            </a:r>
            <a:r>
              <a:rPr lang="en-US" sz="1800" dirty="0">
                <a:solidFill>
                  <a:schemeClr val="tx2"/>
                </a:solidFill>
                <a:latin typeface="Franklin Gothic Medium" panose="020B0603020102020204" pitchFamily="34" charset="0"/>
              </a:rPr>
              <a:t>Answers.</a:t>
            </a:r>
            <a:r>
              <a:rPr lang="en-US" sz="1800" baseline="0" dirty="0">
                <a:solidFill>
                  <a:schemeClr val="tx2"/>
                </a:solidFill>
                <a:latin typeface="Franklin Gothic Medium" panose="020B0603020102020204" pitchFamily="34" charset="0"/>
              </a:rPr>
              <a:t> </a:t>
            </a:r>
            <a:r>
              <a:rPr lang="en-US" sz="1800" dirty="0">
                <a:solidFill>
                  <a:schemeClr val="tx2"/>
                </a:solidFill>
                <a:latin typeface="Franklin Gothic Medium" panose="020B0603020102020204" pitchFamily="34" charset="0"/>
              </a:rPr>
              <a:t>Action.</a:t>
            </a:r>
          </a:p>
        </p:txBody>
      </p:sp>
      <p:sp>
        <p:nvSpPr>
          <p:cNvPr id="8" name="TextBox 7"/>
          <p:cNvSpPr txBox="1"/>
          <p:nvPr userDrawn="1"/>
        </p:nvSpPr>
        <p:spPr>
          <a:xfrm>
            <a:off x="7289722" y="6096000"/>
            <a:ext cx="1522212" cy="369332"/>
          </a:xfrm>
          <a:prstGeom prst="rect">
            <a:avLst/>
          </a:prstGeom>
          <a:noFill/>
        </p:spPr>
        <p:txBody>
          <a:bodyPr wrap="none" rtlCol="0">
            <a:spAutoFit/>
          </a:bodyPr>
          <a:lstStyle/>
          <a:p>
            <a:r>
              <a:rPr lang="en-US" sz="1800" dirty="0">
                <a:solidFill>
                  <a:srgbClr val="00A0AF"/>
                </a:solidFill>
                <a:latin typeface="Franklin Gothic Medium" panose="020B0603020102020204" pitchFamily="34" charset="0"/>
              </a:rPr>
              <a:t>www.aphl.org</a:t>
            </a:r>
          </a:p>
        </p:txBody>
      </p:sp>
      <p:pic>
        <p:nvPicPr>
          <p:cNvPr id="2050" name="Picture 2" descr="S:\Admin\Logos\APHL Logos\For Electronic\Trademarked Logos (for electronic)\logo_APHL_name_TM_PMS_2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943" y="457200"/>
            <a:ext cx="2156603"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455412" y="1524000"/>
            <a:ext cx="825492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62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5867400" y="0"/>
            <a:ext cx="2842936" cy="1538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2793886"/>
            <a:ext cx="7772400" cy="688975"/>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r>
              <a:rPr lang="en-US" dirty="0"/>
              <a:t/>
            </a:r>
            <a:br>
              <a:rPr lang="en-US" dirty="0"/>
            </a:br>
            <a:endParaRPr lang="en-US" dirty="0"/>
          </a:p>
        </p:txBody>
      </p:sp>
      <p:sp>
        <p:nvSpPr>
          <p:cNvPr id="6" name="Subtitle 2"/>
          <p:cNvSpPr>
            <a:spLocks noGrp="1"/>
          </p:cNvSpPr>
          <p:nvPr>
            <p:ph type="subTitle" idx="1" hasCustomPrompt="1"/>
          </p:nvPr>
        </p:nvSpPr>
        <p:spPr>
          <a:xfrm>
            <a:off x="457200" y="3499991"/>
            <a:ext cx="64008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7" name="TextBox 6"/>
          <p:cNvSpPr txBox="1"/>
          <p:nvPr userDrawn="1"/>
        </p:nvSpPr>
        <p:spPr>
          <a:xfrm>
            <a:off x="5638800" y="1076402"/>
            <a:ext cx="3020737" cy="369332"/>
          </a:xfrm>
          <a:prstGeom prst="rect">
            <a:avLst/>
          </a:prstGeom>
          <a:noFill/>
        </p:spPr>
        <p:txBody>
          <a:bodyPr wrap="square" rtlCol="0">
            <a:spAutoFit/>
          </a:bodyPr>
          <a:lstStyle/>
          <a:p>
            <a:pPr algn="r"/>
            <a:r>
              <a:rPr lang="en-US" sz="1800" dirty="0">
                <a:solidFill>
                  <a:schemeClr val="bg1"/>
                </a:solidFill>
                <a:latin typeface="Franklin Gothic Medium" panose="020B0603020102020204" pitchFamily="34" charset="0"/>
              </a:rPr>
              <a:t>Analysis.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Answers.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Action.</a:t>
            </a:r>
          </a:p>
        </p:txBody>
      </p:sp>
      <p:sp>
        <p:nvSpPr>
          <p:cNvPr id="8" name="TextBox 7"/>
          <p:cNvSpPr txBox="1"/>
          <p:nvPr userDrawn="1"/>
        </p:nvSpPr>
        <p:spPr>
          <a:xfrm>
            <a:off x="7289722" y="6096000"/>
            <a:ext cx="1522212" cy="369332"/>
          </a:xfrm>
          <a:prstGeom prst="rect">
            <a:avLst/>
          </a:prstGeom>
          <a:noFill/>
        </p:spPr>
        <p:txBody>
          <a:bodyPr wrap="none" rtlCol="0">
            <a:spAutoFit/>
          </a:bodyPr>
          <a:lstStyle/>
          <a:p>
            <a:r>
              <a:rPr lang="en-US" sz="1800" dirty="0">
                <a:solidFill>
                  <a:srgbClr val="00A0AF"/>
                </a:solidFill>
                <a:latin typeface="Franklin Gothic Medium" panose="020B0603020102020204" pitchFamily="34" charset="0"/>
              </a:rPr>
              <a:t>www.aphl.org</a:t>
            </a:r>
          </a:p>
        </p:txBody>
      </p:sp>
      <p:pic>
        <p:nvPicPr>
          <p:cNvPr id="2050" name="Picture 2" descr="S:\Admin\Logos\APHL Logos\For Electronic\Trademarked Logos (for electronic)\logo_APHL_name_TM_PMS_2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943" y="457200"/>
            <a:ext cx="215660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43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457200" y="1371600"/>
            <a:ext cx="82296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3591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8229600" cy="762000"/>
          </a:xfrm>
        </p:spPr>
        <p:txBody>
          <a:bodyPr/>
          <a:lstStyle>
            <a:lvl1pPr>
              <a:defRPr/>
            </a:lvl1pPr>
          </a:lstStyle>
          <a:p>
            <a:r>
              <a:rPr lang="en-US" dirty="0"/>
              <a:t>Title and Content Slide</a:t>
            </a:r>
            <a:br>
              <a:rPr lang="en-US" dirty="0"/>
            </a:br>
            <a:r>
              <a:rPr lang="en-US" dirty="0"/>
              <a:t/>
            </a:r>
            <a:br>
              <a:rPr lang="en-US" dirty="0"/>
            </a:br>
            <a:endParaRPr lang="en-US" dirty="0"/>
          </a:p>
        </p:txBody>
      </p:sp>
      <p:sp>
        <p:nvSpPr>
          <p:cNvPr id="5" name="Text Placeholder 2"/>
          <p:cNvSpPr>
            <a:spLocks noGrp="1"/>
          </p:cNvSpPr>
          <p:nvPr>
            <p:ph idx="1"/>
          </p:nvPr>
        </p:nvSpPr>
        <p:spPr>
          <a:xfrm>
            <a:off x="457200" y="1678698"/>
            <a:ext cx="8229600" cy="2283702"/>
          </a:xfrm>
          <a:prstGeom prst="rect">
            <a:avLst/>
          </a:prstGeom>
        </p:spPr>
        <p:txBody>
          <a:bodyPr vert="horz"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hasCustomPrompt="1"/>
          </p:nvPr>
        </p:nvSpPr>
        <p:spPr>
          <a:xfrm>
            <a:off x="457200" y="990600"/>
            <a:ext cx="8077200" cy="533399"/>
          </a:xfrm>
        </p:spPr>
        <p:txBody>
          <a:bodyPr lIns="0" t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2800" smtClean="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solidFill>
                  <a:schemeClr val="tx1"/>
                </a:solidFill>
                <a:latin typeface="+mj-lt"/>
              </a:rPr>
              <a:t>Subtitle</a:t>
            </a:r>
          </a:p>
        </p:txBody>
      </p:sp>
    </p:spTree>
    <p:extLst>
      <p:ext uri="{BB962C8B-B14F-4D97-AF65-F5344CB8AC3E}">
        <p14:creationId xmlns:p14="http://schemas.microsoft.com/office/powerpoint/2010/main" val="180460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81236"/>
            <a:ext cx="7772400" cy="600164"/>
          </a:xfrm>
        </p:spPr>
        <p:txBody>
          <a:bodyPr anchor="t"/>
          <a:lstStyle>
            <a:lvl1pPr algn="l">
              <a:defRPr sz="36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457200" y="3546902"/>
            <a:ext cx="7065818" cy="415498"/>
          </a:xfrm>
        </p:spPr>
        <p:txBody>
          <a:bodyPr lIns="0" tIns="0" anchor="t" anchorCtr="0"/>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788470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209E44-C6BC-4F75-A957-C02067578B29}" type="datetimeFigureOut">
              <a:rPr lang="en-US" smtClean="0"/>
              <a:t>7/5/2022</a:t>
            </a:fld>
            <a:endParaRPr lang="en-US"/>
          </a:p>
        </p:txBody>
      </p:sp>
      <p:sp>
        <p:nvSpPr>
          <p:cNvPr id="6" name="Footer Placeholder 5"/>
          <p:cNvSpPr>
            <a:spLocks noGrp="1"/>
          </p:cNvSpPr>
          <p:nvPr>
            <p:ph type="ftr" sz="quarter" idx="11"/>
          </p:nvPr>
        </p:nvSpPr>
        <p:spPr>
          <a:xfrm>
            <a:off x="1676400" y="62642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44E559-FB9F-45B3-9F57-C4734B5E7B09}" type="slidenum">
              <a:rPr lang="en-US" smtClean="0"/>
              <a:t>‹#›</a:t>
            </a:fld>
            <a:endParaRPr lang="en-US"/>
          </a:p>
        </p:txBody>
      </p:sp>
    </p:spTree>
    <p:extLst>
      <p:ext uri="{BB962C8B-B14F-4D97-AF65-F5344CB8AC3E}">
        <p14:creationId xmlns:p14="http://schemas.microsoft.com/office/powerpoint/2010/main" val="252113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014618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990600" y="2362200"/>
            <a:ext cx="7162800" cy="1031051"/>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715230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tement Breaker">
    <p:bg>
      <p:bgPr>
        <a:solidFill>
          <a:srgbClr val="00A0A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990600" y="1114485"/>
            <a:ext cx="7315200" cy="4524315"/>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dirty="0"/>
              <a:t>This is a wonderful quote to illustrate my point, or a profound statement that should be highlighted. It also serves to break up the monotony of the usual slide progression. Be creative, but don’t clutter the page with too many words and keep roomy margins.</a:t>
            </a:r>
          </a:p>
        </p:txBody>
      </p:sp>
    </p:spTree>
    <p:extLst>
      <p:ext uri="{BB962C8B-B14F-4D97-AF65-F5344CB8AC3E}">
        <p14:creationId xmlns:p14="http://schemas.microsoft.com/office/powerpoint/2010/main" val="4142870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5266306-D736-4838-9DDE-31DAB3BB6E0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alt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840BD7AB-9556-42F5-AC47-7745B98E501B}"/>
              </a:ext>
            </a:extLst>
          </p:cNvPr>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Tree>
    <p:extLst>
      <p:ext uri="{BB962C8B-B14F-4D97-AF65-F5344CB8AC3E}">
        <p14:creationId xmlns:p14="http://schemas.microsoft.com/office/powerpoint/2010/main" val="374155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457200" y="1371600"/>
            <a:ext cx="8229600" cy="24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6387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2EA9FB-E251-4232-99F7-3FB1AA3C0B40}"/>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 name="Rectangle 8">
            <a:extLst>
              <a:ext uri="{FF2B5EF4-FFF2-40B4-BE49-F238E27FC236}">
                <a16:creationId xmlns:a16="http://schemas.microsoft.com/office/drawing/2014/main" id="{6AB0D40C-DBE0-4125-A3F5-B24F9C26D587}"/>
              </a:ext>
            </a:extLst>
          </p:cNvPr>
          <p:cNvSpPr>
            <a:spLocks noGrp="1" noChangeArrowheads="1"/>
          </p:cNvSpPr>
          <p:nvPr>
            <p:ph type="sldNum" sz="quarter" idx="11"/>
          </p:nvPr>
        </p:nvSpPr>
        <p:spPr>
          <a:ln/>
        </p:spPr>
        <p:txBody>
          <a:bodyPr/>
          <a:lstStyle>
            <a:lvl1pPr>
              <a:defRPr/>
            </a:lvl1pPr>
          </a:lstStyle>
          <a:p>
            <a:pPr>
              <a:defRPr/>
            </a:pPr>
            <a:fld id="{D4227A65-3219-4479-9F64-36C677A02A0C}" type="slidenum">
              <a:rPr lang="en-US" altLang="en-US"/>
              <a:pPr>
                <a:defRPr/>
              </a:pPr>
              <a:t>‹#›</a:t>
            </a:fld>
            <a:endParaRPr lang="en-US" altLang="en-US"/>
          </a:p>
        </p:txBody>
      </p:sp>
      <p:sp>
        <p:nvSpPr>
          <p:cNvPr id="6" name="Rectangle 10">
            <a:extLst>
              <a:ext uri="{FF2B5EF4-FFF2-40B4-BE49-F238E27FC236}">
                <a16:creationId xmlns:a16="http://schemas.microsoft.com/office/drawing/2014/main" id="{BF08591D-4E8E-4678-B5BD-E0EC0E83979E}"/>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548386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54594C6-A374-4703-8A86-CE58968DBA3B}"/>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 name="Rectangle 8">
            <a:extLst>
              <a:ext uri="{FF2B5EF4-FFF2-40B4-BE49-F238E27FC236}">
                <a16:creationId xmlns:a16="http://schemas.microsoft.com/office/drawing/2014/main" id="{40C4EEBD-1AA5-4D23-86F2-9088D98BE00E}"/>
              </a:ext>
            </a:extLst>
          </p:cNvPr>
          <p:cNvSpPr>
            <a:spLocks noGrp="1" noChangeArrowheads="1"/>
          </p:cNvSpPr>
          <p:nvPr>
            <p:ph type="sldNum" sz="quarter" idx="11"/>
          </p:nvPr>
        </p:nvSpPr>
        <p:spPr>
          <a:ln/>
        </p:spPr>
        <p:txBody>
          <a:bodyPr/>
          <a:lstStyle>
            <a:lvl1pPr>
              <a:defRPr/>
            </a:lvl1pPr>
          </a:lstStyle>
          <a:p>
            <a:pPr>
              <a:defRPr/>
            </a:pPr>
            <a:fld id="{5723B6A1-24FA-4AB7-8D31-CB333A9A6976}" type="slidenum">
              <a:rPr lang="en-US" altLang="en-US"/>
              <a:pPr>
                <a:defRPr/>
              </a:pPr>
              <a:t>‹#›</a:t>
            </a:fld>
            <a:endParaRPr lang="en-US" altLang="en-US"/>
          </a:p>
        </p:txBody>
      </p:sp>
      <p:sp>
        <p:nvSpPr>
          <p:cNvPr id="6" name="Rectangle 10">
            <a:extLst>
              <a:ext uri="{FF2B5EF4-FFF2-40B4-BE49-F238E27FC236}">
                <a16:creationId xmlns:a16="http://schemas.microsoft.com/office/drawing/2014/main" id="{42132ED7-E47B-44F3-BCB3-AF5D877DB769}"/>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14739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D8B6D83-4C0A-4281-8D66-C9EB3C421B8D}"/>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6" name="Rectangle 8">
            <a:extLst>
              <a:ext uri="{FF2B5EF4-FFF2-40B4-BE49-F238E27FC236}">
                <a16:creationId xmlns:a16="http://schemas.microsoft.com/office/drawing/2014/main" id="{85AF996C-9F8C-4294-B9B8-C28810D351D0}"/>
              </a:ext>
            </a:extLst>
          </p:cNvPr>
          <p:cNvSpPr>
            <a:spLocks noGrp="1" noChangeArrowheads="1"/>
          </p:cNvSpPr>
          <p:nvPr>
            <p:ph type="sldNum" sz="quarter" idx="11"/>
          </p:nvPr>
        </p:nvSpPr>
        <p:spPr>
          <a:ln/>
        </p:spPr>
        <p:txBody>
          <a:bodyPr/>
          <a:lstStyle>
            <a:lvl1pPr>
              <a:defRPr/>
            </a:lvl1pPr>
          </a:lstStyle>
          <a:p>
            <a:pPr>
              <a:defRPr/>
            </a:pPr>
            <a:fld id="{37AF3652-097D-4F8A-8CC0-C951898EA4D0}" type="slidenum">
              <a:rPr lang="en-US" altLang="en-US"/>
              <a:pPr>
                <a:defRPr/>
              </a:pPr>
              <a:t>‹#›</a:t>
            </a:fld>
            <a:endParaRPr lang="en-US" altLang="en-US"/>
          </a:p>
        </p:txBody>
      </p:sp>
      <p:sp>
        <p:nvSpPr>
          <p:cNvPr id="7" name="Rectangle 10">
            <a:extLst>
              <a:ext uri="{FF2B5EF4-FFF2-40B4-BE49-F238E27FC236}">
                <a16:creationId xmlns:a16="http://schemas.microsoft.com/office/drawing/2014/main" id="{3E10E360-E7EF-435E-8517-6E2FBE8C6D70}"/>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94098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13BAFB8-7B4E-4EB3-8B8E-4F4AC5E302C6}"/>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8" name="Rectangle 8">
            <a:extLst>
              <a:ext uri="{FF2B5EF4-FFF2-40B4-BE49-F238E27FC236}">
                <a16:creationId xmlns:a16="http://schemas.microsoft.com/office/drawing/2014/main" id="{7E583DC7-3021-437D-9659-7210108048C4}"/>
              </a:ext>
            </a:extLst>
          </p:cNvPr>
          <p:cNvSpPr>
            <a:spLocks noGrp="1" noChangeArrowheads="1"/>
          </p:cNvSpPr>
          <p:nvPr>
            <p:ph type="sldNum" sz="quarter" idx="11"/>
          </p:nvPr>
        </p:nvSpPr>
        <p:spPr>
          <a:ln/>
        </p:spPr>
        <p:txBody>
          <a:bodyPr/>
          <a:lstStyle>
            <a:lvl1pPr>
              <a:defRPr/>
            </a:lvl1pPr>
          </a:lstStyle>
          <a:p>
            <a:pPr>
              <a:defRPr/>
            </a:pPr>
            <a:fld id="{483BE664-FFE2-4E98-AD1C-EEE1F6368204}" type="slidenum">
              <a:rPr lang="en-US" altLang="en-US"/>
              <a:pPr>
                <a:defRPr/>
              </a:pPr>
              <a:t>‹#›</a:t>
            </a:fld>
            <a:endParaRPr lang="en-US" altLang="en-US"/>
          </a:p>
        </p:txBody>
      </p:sp>
      <p:sp>
        <p:nvSpPr>
          <p:cNvPr id="9" name="Rectangle 10">
            <a:extLst>
              <a:ext uri="{FF2B5EF4-FFF2-40B4-BE49-F238E27FC236}">
                <a16:creationId xmlns:a16="http://schemas.microsoft.com/office/drawing/2014/main" id="{B3B212F0-6028-4CFD-AFB3-C9A3A33DAF49}"/>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623565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18A69C0-15E9-4AB5-9415-E337554A2624}"/>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4" name="Rectangle 8">
            <a:extLst>
              <a:ext uri="{FF2B5EF4-FFF2-40B4-BE49-F238E27FC236}">
                <a16:creationId xmlns:a16="http://schemas.microsoft.com/office/drawing/2014/main" id="{4F5ADB9E-636D-49E3-9264-C2844044FAD9}"/>
              </a:ext>
            </a:extLst>
          </p:cNvPr>
          <p:cNvSpPr>
            <a:spLocks noGrp="1" noChangeArrowheads="1"/>
          </p:cNvSpPr>
          <p:nvPr>
            <p:ph type="sldNum" sz="quarter" idx="11"/>
          </p:nvPr>
        </p:nvSpPr>
        <p:spPr>
          <a:ln/>
        </p:spPr>
        <p:txBody>
          <a:bodyPr/>
          <a:lstStyle>
            <a:lvl1pPr>
              <a:defRPr/>
            </a:lvl1pPr>
          </a:lstStyle>
          <a:p>
            <a:pPr>
              <a:defRPr/>
            </a:pPr>
            <a:fld id="{1713DE8D-4E1C-45FC-904E-1893E67F0EEE}" type="slidenum">
              <a:rPr lang="en-US" altLang="en-US"/>
              <a:pPr>
                <a:defRPr/>
              </a:pPr>
              <a:t>‹#›</a:t>
            </a:fld>
            <a:endParaRPr lang="en-US" altLang="en-US"/>
          </a:p>
        </p:txBody>
      </p:sp>
      <p:sp>
        <p:nvSpPr>
          <p:cNvPr id="5" name="Rectangle 10">
            <a:extLst>
              <a:ext uri="{FF2B5EF4-FFF2-40B4-BE49-F238E27FC236}">
                <a16:creationId xmlns:a16="http://schemas.microsoft.com/office/drawing/2014/main" id="{4C4359DB-DEC1-4342-8383-31DD02BD855C}"/>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0950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41F6D4-698A-4964-A788-AAA502E31B89}"/>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3" name="Rectangle 8">
            <a:extLst>
              <a:ext uri="{FF2B5EF4-FFF2-40B4-BE49-F238E27FC236}">
                <a16:creationId xmlns:a16="http://schemas.microsoft.com/office/drawing/2014/main" id="{59296E31-F5E3-4293-94CD-F34EC62A7AEB}"/>
              </a:ext>
            </a:extLst>
          </p:cNvPr>
          <p:cNvSpPr>
            <a:spLocks noGrp="1" noChangeArrowheads="1"/>
          </p:cNvSpPr>
          <p:nvPr>
            <p:ph type="sldNum" sz="quarter" idx="11"/>
          </p:nvPr>
        </p:nvSpPr>
        <p:spPr>
          <a:ln/>
        </p:spPr>
        <p:txBody>
          <a:bodyPr/>
          <a:lstStyle>
            <a:lvl1pPr>
              <a:defRPr/>
            </a:lvl1pPr>
          </a:lstStyle>
          <a:p>
            <a:pPr>
              <a:defRPr/>
            </a:pPr>
            <a:fld id="{8C8E571A-8865-464D-99A0-462C0A0A5611}" type="slidenum">
              <a:rPr lang="en-US" altLang="en-US"/>
              <a:pPr>
                <a:defRPr/>
              </a:pPr>
              <a:t>‹#›</a:t>
            </a:fld>
            <a:endParaRPr lang="en-US" altLang="en-US"/>
          </a:p>
        </p:txBody>
      </p:sp>
      <p:sp>
        <p:nvSpPr>
          <p:cNvPr id="4" name="Rectangle 10">
            <a:extLst>
              <a:ext uri="{FF2B5EF4-FFF2-40B4-BE49-F238E27FC236}">
                <a16:creationId xmlns:a16="http://schemas.microsoft.com/office/drawing/2014/main" id="{78656CE8-5BEF-420A-85A9-546D0D2514F1}"/>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27849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CADE23B-D591-4B18-BC0E-D71295717F5B}"/>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6" name="Rectangle 8">
            <a:extLst>
              <a:ext uri="{FF2B5EF4-FFF2-40B4-BE49-F238E27FC236}">
                <a16:creationId xmlns:a16="http://schemas.microsoft.com/office/drawing/2014/main" id="{2D57D2E8-C704-4EF4-A192-FEC828D8E4CD}"/>
              </a:ext>
            </a:extLst>
          </p:cNvPr>
          <p:cNvSpPr>
            <a:spLocks noGrp="1" noChangeArrowheads="1"/>
          </p:cNvSpPr>
          <p:nvPr>
            <p:ph type="sldNum" sz="quarter" idx="11"/>
          </p:nvPr>
        </p:nvSpPr>
        <p:spPr>
          <a:ln/>
        </p:spPr>
        <p:txBody>
          <a:bodyPr/>
          <a:lstStyle>
            <a:lvl1pPr>
              <a:defRPr/>
            </a:lvl1pPr>
          </a:lstStyle>
          <a:p>
            <a:pPr>
              <a:defRPr/>
            </a:pPr>
            <a:fld id="{2DBF4033-C700-461F-B21D-473AF60C4962}" type="slidenum">
              <a:rPr lang="en-US" altLang="en-US"/>
              <a:pPr>
                <a:defRPr/>
              </a:pPr>
              <a:t>‹#›</a:t>
            </a:fld>
            <a:endParaRPr lang="en-US" altLang="en-US"/>
          </a:p>
        </p:txBody>
      </p:sp>
      <p:sp>
        <p:nvSpPr>
          <p:cNvPr id="7" name="Rectangle 10">
            <a:extLst>
              <a:ext uri="{FF2B5EF4-FFF2-40B4-BE49-F238E27FC236}">
                <a16:creationId xmlns:a16="http://schemas.microsoft.com/office/drawing/2014/main" id="{EA303FC6-675E-469B-BD57-81D57F9334D5}"/>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11640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70F3B5E-D070-4699-AA56-1BD50B18F9AE}"/>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6" name="Rectangle 8">
            <a:extLst>
              <a:ext uri="{FF2B5EF4-FFF2-40B4-BE49-F238E27FC236}">
                <a16:creationId xmlns:a16="http://schemas.microsoft.com/office/drawing/2014/main" id="{C2CB656F-5D72-43AE-9B48-35720ED4471F}"/>
              </a:ext>
            </a:extLst>
          </p:cNvPr>
          <p:cNvSpPr>
            <a:spLocks noGrp="1" noChangeArrowheads="1"/>
          </p:cNvSpPr>
          <p:nvPr>
            <p:ph type="sldNum" sz="quarter" idx="11"/>
          </p:nvPr>
        </p:nvSpPr>
        <p:spPr>
          <a:ln/>
        </p:spPr>
        <p:txBody>
          <a:bodyPr/>
          <a:lstStyle>
            <a:lvl1pPr>
              <a:defRPr/>
            </a:lvl1pPr>
          </a:lstStyle>
          <a:p>
            <a:pPr>
              <a:defRPr/>
            </a:pPr>
            <a:fld id="{98EC4412-D177-4136-A356-A31C3EBC8A60}" type="slidenum">
              <a:rPr lang="en-US" altLang="en-US"/>
              <a:pPr>
                <a:defRPr/>
              </a:pPr>
              <a:t>‹#›</a:t>
            </a:fld>
            <a:endParaRPr lang="en-US" altLang="en-US"/>
          </a:p>
        </p:txBody>
      </p:sp>
      <p:sp>
        <p:nvSpPr>
          <p:cNvPr id="7" name="Rectangle 10">
            <a:extLst>
              <a:ext uri="{FF2B5EF4-FFF2-40B4-BE49-F238E27FC236}">
                <a16:creationId xmlns:a16="http://schemas.microsoft.com/office/drawing/2014/main" id="{9107E980-AD4C-4BC5-B47D-44E80998B45A}"/>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3438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B1BFC6-0729-417D-9C12-AFB1A6E6CE06}"/>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 name="Rectangle 8">
            <a:extLst>
              <a:ext uri="{FF2B5EF4-FFF2-40B4-BE49-F238E27FC236}">
                <a16:creationId xmlns:a16="http://schemas.microsoft.com/office/drawing/2014/main" id="{18F0F141-F480-4473-B9C2-E8815F46FAC6}"/>
              </a:ext>
            </a:extLst>
          </p:cNvPr>
          <p:cNvSpPr>
            <a:spLocks noGrp="1" noChangeArrowheads="1"/>
          </p:cNvSpPr>
          <p:nvPr>
            <p:ph type="sldNum" sz="quarter" idx="11"/>
          </p:nvPr>
        </p:nvSpPr>
        <p:spPr>
          <a:ln/>
        </p:spPr>
        <p:txBody>
          <a:bodyPr/>
          <a:lstStyle>
            <a:lvl1pPr>
              <a:defRPr/>
            </a:lvl1pPr>
          </a:lstStyle>
          <a:p>
            <a:pPr>
              <a:defRPr/>
            </a:pPr>
            <a:fld id="{A93A0F20-B6B2-4C5D-AFB0-47A3E8B63C16}" type="slidenum">
              <a:rPr lang="en-US" altLang="en-US"/>
              <a:pPr>
                <a:defRPr/>
              </a:pPr>
              <a:t>‹#›</a:t>
            </a:fld>
            <a:endParaRPr lang="en-US" altLang="en-US"/>
          </a:p>
        </p:txBody>
      </p:sp>
      <p:sp>
        <p:nvSpPr>
          <p:cNvPr id="6" name="Rectangle 10">
            <a:extLst>
              <a:ext uri="{FF2B5EF4-FFF2-40B4-BE49-F238E27FC236}">
                <a16:creationId xmlns:a16="http://schemas.microsoft.com/office/drawing/2014/main" id="{755719B3-00C3-4CC6-92D3-53B17FE7EA92}"/>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02375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801561-E361-4AAE-9F1F-DF1505621699}"/>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 name="Rectangle 8">
            <a:extLst>
              <a:ext uri="{FF2B5EF4-FFF2-40B4-BE49-F238E27FC236}">
                <a16:creationId xmlns:a16="http://schemas.microsoft.com/office/drawing/2014/main" id="{657E51E8-6975-4C6D-91EA-560EC4253C2A}"/>
              </a:ext>
            </a:extLst>
          </p:cNvPr>
          <p:cNvSpPr>
            <a:spLocks noGrp="1" noChangeArrowheads="1"/>
          </p:cNvSpPr>
          <p:nvPr>
            <p:ph type="sldNum" sz="quarter" idx="11"/>
          </p:nvPr>
        </p:nvSpPr>
        <p:spPr>
          <a:ln/>
        </p:spPr>
        <p:txBody>
          <a:bodyPr/>
          <a:lstStyle>
            <a:lvl1pPr>
              <a:defRPr/>
            </a:lvl1pPr>
          </a:lstStyle>
          <a:p>
            <a:pPr>
              <a:defRPr/>
            </a:pPr>
            <a:fld id="{0E1D8F52-3CE3-4E65-98B0-E87EB7966146}" type="slidenum">
              <a:rPr lang="en-US" altLang="en-US"/>
              <a:pPr>
                <a:defRPr/>
              </a:pPr>
              <a:t>‹#›</a:t>
            </a:fld>
            <a:endParaRPr lang="en-US" altLang="en-US"/>
          </a:p>
        </p:txBody>
      </p:sp>
      <p:sp>
        <p:nvSpPr>
          <p:cNvPr id="6" name="Rectangle 10">
            <a:extLst>
              <a:ext uri="{FF2B5EF4-FFF2-40B4-BE49-F238E27FC236}">
                <a16:creationId xmlns:a16="http://schemas.microsoft.com/office/drawing/2014/main" id="{C2B55591-E180-4E1F-83D1-73F9C275AFD0}"/>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79793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8229600" cy="762000"/>
          </a:xfrm>
        </p:spPr>
        <p:txBody>
          <a:bodyPr/>
          <a:lstStyle>
            <a:lvl1pPr>
              <a:defRPr/>
            </a:lvl1pPr>
          </a:lstStyle>
          <a:p>
            <a:r>
              <a:rPr lang="en-US" dirty="0"/>
              <a:t>Title and Content Slide</a:t>
            </a:r>
            <a:br>
              <a:rPr lang="en-US" dirty="0"/>
            </a:br>
            <a:r>
              <a:rPr lang="en-US" dirty="0"/>
              <a:t/>
            </a:r>
            <a:br>
              <a:rPr lang="en-US" dirty="0"/>
            </a:br>
            <a:endParaRPr lang="en-US" dirty="0"/>
          </a:p>
        </p:txBody>
      </p:sp>
      <p:sp>
        <p:nvSpPr>
          <p:cNvPr id="5" name="Text Placeholder 2"/>
          <p:cNvSpPr>
            <a:spLocks noGrp="1"/>
          </p:cNvSpPr>
          <p:nvPr>
            <p:ph idx="1"/>
          </p:nvPr>
        </p:nvSpPr>
        <p:spPr>
          <a:xfrm>
            <a:off x="457200" y="1678698"/>
            <a:ext cx="8229600" cy="2283702"/>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457200" y="990600"/>
            <a:ext cx="8077200" cy="533399"/>
          </a:xfrm>
        </p:spPr>
        <p:txBody>
          <a:bodyPr lIns="0" t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2800" smtClean="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solidFill>
                  <a:schemeClr val="tx1"/>
                </a:solidFill>
                <a:latin typeface="+mj-lt"/>
              </a:rPr>
              <a:t>Subtitle</a:t>
            </a:r>
          </a:p>
        </p:txBody>
      </p:sp>
    </p:spTree>
    <p:extLst>
      <p:ext uri="{BB962C8B-B14F-4D97-AF65-F5344CB8AC3E}">
        <p14:creationId xmlns:p14="http://schemas.microsoft.com/office/powerpoint/2010/main" val="215258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81236"/>
            <a:ext cx="7772400" cy="600164"/>
          </a:xfrm>
        </p:spPr>
        <p:txBody>
          <a:bodyPr anchor="t"/>
          <a:lstStyle>
            <a:lvl1pPr algn="l">
              <a:defRPr sz="36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457200" y="3546902"/>
            <a:ext cx="7065818" cy="415498"/>
          </a:xfrm>
        </p:spPr>
        <p:txBody>
          <a:bodyPr lIns="0" tIns="0" anchor="t" anchorCtr="0"/>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401871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209E44-C6BC-4F75-A957-C02067578B29}" type="datetimeFigureOut">
              <a:rPr lang="en-US" smtClean="0"/>
              <a:t>7/5/2022</a:t>
            </a:fld>
            <a:endParaRPr lang="en-US"/>
          </a:p>
        </p:txBody>
      </p:sp>
      <p:sp>
        <p:nvSpPr>
          <p:cNvPr id="6" name="Footer Placeholder 5"/>
          <p:cNvSpPr>
            <a:spLocks noGrp="1"/>
          </p:cNvSpPr>
          <p:nvPr>
            <p:ph type="ftr" sz="quarter" idx="11"/>
          </p:nvPr>
        </p:nvSpPr>
        <p:spPr>
          <a:xfrm>
            <a:off x="1676400" y="62642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44E559-FB9F-45B3-9F57-C4734B5E7B09}" type="slidenum">
              <a:rPr lang="en-US" smtClean="0"/>
              <a:t>‹#›</a:t>
            </a:fld>
            <a:endParaRPr lang="en-US"/>
          </a:p>
        </p:txBody>
      </p:sp>
    </p:spTree>
    <p:extLst>
      <p:ext uri="{BB962C8B-B14F-4D97-AF65-F5344CB8AC3E}">
        <p14:creationId xmlns:p14="http://schemas.microsoft.com/office/powerpoint/2010/main" val="73249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1589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990600" y="2362200"/>
            <a:ext cx="7162800" cy="1031051"/>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388683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Breaker">
    <p:bg>
      <p:bgPr>
        <a:solidFill>
          <a:srgbClr val="00A0A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990600" y="1114485"/>
            <a:ext cx="7315200" cy="4524315"/>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dirty="0"/>
              <a:t>This is a compelling statement, takeaway or quote to highlight that should be highlighted. It also serves to break up the visual monotony of the usual slide progression. Be creative, but don’t clutter the page with too many words and keep roomy margins.</a:t>
            </a:r>
          </a:p>
        </p:txBody>
      </p:sp>
    </p:spTree>
    <p:extLst>
      <p:ext uri="{BB962C8B-B14F-4D97-AF65-F5344CB8AC3E}">
        <p14:creationId xmlns:p14="http://schemas.microsoft.com/office/powerpoint/2010/main" val="211854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7062216" y="1575912"/>
            <a:ext cx="2081784"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2793886"/>
            <a:ext cx="7772400" cy="688975"/>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r>
              <a:rPr lang="en-US" dirty="0"/>
              <a:t/>
            </a:r>
            <a:br>
              <a:rPr lang="en-US" dirty="0"/>
            </a:br>
            <a:endParaRPr lang="en-US" dirty="0"/>
          </a:p>
        </p:txBody>
      </p:sp>
      <p:sp>
        <p:nvSpPr>
          <p:cNvPr id="6" name="Subtitle 2"/>
          <p:cNvSpPr>
            <a:spLocks noGrp="1"/>
          </p:cNvSpPr>
          <p:nvPr>
            <p:ph type="subTitle" idx="1" hasCustomPrompt="1"/>
          </p:nvPr>
        </p:nvSpPr>
        <p:spPr>
          <a:xfrm>
            <a:off x="457200" y="3499991"/>
            <a:ext cx="64008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Rectangle 3"/>
          <p:cNvSpPr/>
          <p:nvPr userDrawn="1"/>
        </p:nvSpPr>
        <p:spPr>
          <a:xfrm>
            <a:off x="0" y="1575912"/>
            <a:ext cx="7086600" cy="36576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04800" y="1561398"/>
            <a:ext cx="3020737" cy="369332"/>
          </a:xfrm>
          <a:prstGeom prst="rect">
            <a:avLst/>
          </a:prstGeom>
          <a:noFill/>
        </p:spPr>
        <p:txBody>
          <a:bodyPr wrap="square" rtlCol="0">
            <a:spAutoFit/>
          </a:bodyPr>
          <a:lstStyle/>
          <a:p>
            <a:r>
              <a:rPr lang="en-US" sz="1800" dirty="0">
                <a:solidFill>
                  <a:schemeClr val="bg1"/>
                </a:solidFill>
                <a:latin typeface="Franklin Gothic Medium" panose="020B0603020102020204" pitchFamily="34" charset="0"/>
              </a:rPr>
              <a:t>Analysis.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Answers.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Action.</a:t>
            </a:r>
          </a:p>
        </p:txBody>
      </p:sp>
      <p:sp>
        <p:nvSpPr>
          <p:cNvPr id="8" name="TextBox 7"/>
          <p:cNvSpPr txBox="1"/>
          <p:nvPr userDrawn="1"/>
        </p:nvSpPr>
        <p:spPr>
          <a:xfrm>
            <a:off x="7525657" y="1590426"/>
            <a:ext cx="1300356" cy="323165"/>
          </a:xfrm>
          <a:prstGeom prst="rect">
            <a:avLst/>
          </a:prstGeom>
          <a:noFill/>
        </p:spPr>
        <p:txBody>
          <a:bodyPr wrap="none" rtlCol="0">
            <a:spAutoFit/>
          </a:bodyPr>
          <a:lstStyle/>
          <a:p>
            <a:r>
              <a:rPr lang="en-US" sz="1500" dirty="0">
                <a:solidFill>
                  <a:schemeClr val="bg1"/>
                </a:solidFill>
                <a:latin typeface="Franklin Gothic Medium" panose="020B0603020102020204" pitchFamily="34" charset="0"/>
              </a:rPr>
              <a:t>www.aphl.org</a:t>
            </a:r>
          </a:p>
        </p:txBody>
      </p:sp>
      <p:pic>
        <p:nvPicPr>
          <p:cNvPr id="2050" name="Picture 2" descr="S:\Admin\Logos\APHL Logos\For Electronic\Trademarked Logos (for electronic)\logo_APHL_name_TM_PMS_2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943" y="457200"/>
            <a:ext cx="2156603"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Chevron 2"/>
          <p:cNvSpPr/>
          <p:nvPr userDrawn="1"/>
        </p:nvSpPr>
        <p:spPr>
          <a:xfrm>
            <a:off x="6781800" y="1447800"/>
            <a:ext cx="560832" cy="7224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4894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661720"/>
          </a:xfrm>
          <a:prstGeom prst="rect">
            <a:avLst/>
          </a:prstGeom>
        </p:spPr>
        <p:txBody>
          <a:bodyPr vert="horz" lIns="0" tIns="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57200" y="1219200"/>
            <a:ext cx="8229600" cy="2283702"/>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457200" y="5867400"/>
            <a:ext cx="1143000" cy="99060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dmin\Logos\APHL Logos\For Electronic\Trademarked Logos (for electronic)\logo_APHL_acro_largeTM_white.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09600" y="6019800"/>
            <a:ext cx="894443" cy="603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1676400" y="6393543"/>
            <a:ext cx="2449581" cy="338554"/>
          </a:xfrm>
          <a:prstGeom prst="rect">
            <a:avLst/>
          </a:prstGeom>
          <a:noFill/>
        </p:spPr>
        <p:txBody>
          <a:bodyPr wrap="none" rtlCol="0">
            <a:spAutoFit/>
          </a:bodyPr>
          <a:lstStyle/>
          <a:p>
            <a:r>
              <a:rPr lang="en-US" sz="1600" dirty="0">
                <a:solidFill>
                  <a:srgbClr val="00A0AF"/>
                </a:solidFill>
                <a:latin typeface="Franklin Gothic Medium" panose="020B0603020102020204" pitchFamily="34" charset="0"/>
              </a:rPr>
              <a:t>Analysis. Answers. Action.</a:t>
            </a:r>
          </a:p>
        </p:txBody>
      </p:sp>
      <p:sp>
        <p:nvSpPr>
          <p:cNvPr id="9" name="TextBox 8"/>
          <p:cNvSpPr txBox="1"/>
          <p:nvPr userDrawn="1"/>
        </p:nvSpPr>
        <p:spPr>
          <a:xfrm>
            <a:off x="7391400" y="6393543"/>
            <a:ext cx="1370568" cy="338554"/>
          </a:xfrm>
          <a:prstGeom prst="rect">
            <a:avLst/>
          </a:prstGeom>
          <a:noFill/>
        </p:spPr>
        <p:txBody>
          <a:bodyPr wrap="none" rtlCol="0">
            <a:spAutoFit/>
          </a:bodyPr>
          <a:lstStyle/>
          <a:p>
            <a:r>
              <a:rPr lang="en-US" sz="1600" dirty="0">
                <a:solidFill>
                  <a:schemeClr val="tx2"/>
                </a:solidFill>
                <a:latin typeface="Franklin Gothic Medium" panose="020B0603020102020204" pitchFamily="34" charset="0"/>
              </a:rPr>
              <a:t>www.aphl.org</a:t>
            </a:r>
          </a:p>
        </p:txBody>
      </p:sp>
    </p:spTree>
    <p:extLst>
      <p:ext uri="{BB962C8B-B14F-4D97-AF65-F5344CB8AC3E}">
        <p14:creationId xmlns:p14="http://schemas.microsoft.com/office/powerpoint/2010/main" val="27630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5" r:id="rId7"/>
    <p:sldLayoutId id="2147483654" r:id="rId8"/>
  </p:sldLayoutIdLst>
  <p:txStyles>
    <p:titleStyle>
      <a:lvl1pPr algn="l" defTabSz="914400" rtl="0" eaLnBrk="1" latinLnBrk="0" hangingPunct="1">
        <a:spcBef>
          <a:spcPct val="0"/>
        </a:spcBef>
        <a:buNone/>
        <a:defRPr sz="4000" kern="1200">
          <a:solidFill>
            <a:schemeClr val="tx2"/>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661720"/>
          </a:xfrm>
          <a:prstGeom prst="rect">
            <a:avLst/>
          </a:prstGeom>
        </p:spPr>
        <p:txBody>
          <a:bodyPr vert="horz" lIns="0" tIns="0" rIns="0" bIns="45720" rtlCol="0" anchor="t" anchorCtr="0">
            <a:spAutoFit/>
          </a:bodyPr>
          <a:lstStyle/>
          <a:p>
            <a:r>
              <a:rPr lang="en-US" dirty="0"/>
              <a:t>Click to edit master title style </a:t>
            </a:r>
          </a:p>
        </p:txBody>
      </p:sp>
      <p:sp>
        <p:nvSpPr>
          <p:cNvPr id="3" name="Text Placeholder 2"/>
          <p:cNvSpPr>
            <a:spLocks noGrp="1"/>
          </p:cNvSpPr>
          <p:nvPr>
            <p:ph type="body" idx="1"/>
          </p:nvPr>
        </p:nvSpPr>
        <p:spPr>
          <a:xfrm>
            <a:off x="457200" y="1219200"/>
            <a:ext cx="8229600" cy="2283702"/>
          </a:xfrm>
          <a:prstGeom prst="rect">
            <a:avLst/>
          </a:prstGeom>
        </p:spPr>
        <p:txBody>
          <a:bodyPr vert="horz"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7541322" y="5467484"/>
            <a:ext cx="1143000" cy="835345"/>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dmin\Logos\APHL Logos\For Electronic\Trademarked Logos (for electronic)\logo_APHL_acro_largeTM_white.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665601" y="5543685"/>
            <a:ext cx="894443" cy="603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7575512" y="4615542"/>
            <a:ext cx="973023" cy="830997"/>
          </a:xfrm>
          <a:prstGeom prst="rect">
            <a:avLst/>
          </a:prstGeom>
          <a:noFill/>
        </p:spPr>
        <p:txBody>
          <a:bodyPr wrap="none" rtlCol="0">
            <a:spAutoFit/>
          </a:bodyPr>
          <a:lstStyle/>
          <a:p>
            <a:r>
              <a:rPr lang="en-US" sz="1600" dirty="0">
                <a:solidFill>
                  <a:srgbClr val="00A0AF"/>
                </a:solidFill>
                <a:latin typeface="Franklin Gothic Medium" panose="020B0603020102020204" pitchFamily="34" charset="0"/>
              </a:rPr>
              <a:t>Analysis.</a:t>
            </a:r>
          </a:p>
          <a:p>
            <a:r>
              <a:rPr lang="en-US" sz="1600" dirty="0">
                <a:solidFill>
                  <a:srgbClr val="00A0AF"/>
                </a:solidFill>
                <a:latin typeface="Franklin Gothic Medium" panose="020B0603020102020204" pitchFamily="34" charset="0"/>
              </a:rPr>
              <a:t>Answers.</a:t>
            </a:r>
          </a:p>
          <a:p>
            <a:r>
              <a:rPr lang="en-US" sz="1600" dirty="0">
                <a:solidFill>
                  <a:srgbClr val="00A0AF"/>
                </a:solidFill>
                <a:latin typeface="Franklin Gothic Medium" panose="020B0603020102020204" pitchFamily="34" charset="0"/>
              </a:rPr>
              <a:t>Action.</a:t>
            </a:r>
          </a:p>
        </p:txBody>
      </p:sp>
      <p:sp>
        <p:nvSpPr>
          <p:cNvPr id="9" name="TextBox 8"/>
          <p:cNvSpPr txBox="1"/>
          <p:nvPr userDrawn="1"/>
        </p:nvSpPr>
        <p:spPr>
          <a:xfrm>
            <a:off x="7484415" y="6324600"/>
            <a:ext cx="1300356" cy="323165"/>
          </a:xfrm>
          <a:prstGeom prst="rect">
            <a:avLst/>
          </a:prstGeom>
          <a:noFill/>
        </p:spPr>
        <p:txBody>
          <a:bodyPr wrap="none" rtlCol="0">
            <a:spAutoFit/>
          </a:bodyPr>
          <a:lstStyle/>
          <a:p>
            <a:r>
              <a:rPr lang="en-US" sz="1500" dirty="0">
                <a:solidFill>
                  <a:schemeClr val="tx2"/>
                </a:solidFill>
                <a:latin typeface="Franklin Gothic Medium" panose="020B0603020102020204" pitchFamily="34" charset="0"/>
              </a:rPr>
              <a:t>www.aphl.org</a:t>
            </a:r>
          </a:p>
        </p:txBody>
      </p:sp>
    </p:spTree>
    <p:extLst>
      <p:ext uri="{BB962C8B-B14F-4D97-AF65-F5344CB8AC3E}">
        <p14:creationId xmlns:p14="http://schemas.microsoft.com/office/powerpoint/2010/main" val="1549608865"/>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67" r:id="rId3"/>
    <p:sldLayoutId id="2147483659" r:id="rId4"/>
    <p:sldLayoutId id="2147483660" r:id="rId5"/>
    <p:sldLayoutId id="2147483661" r:id="rId6"/>
    <p:sldLayoutId id="2147483662" r:id="rId7"/>
    <p:sldLayoutId id="2147483663" r:id="rId8"/>
    <p:sldLayoutId id="2147483664" r:id="rId9"/>
    <p:sldLayoutId id="2147483665" r:id="rId10"/>
  </p:sldLayoutIdLst>
  <p:txStyles>
    <p:titleStyle>
      <a:lvl1pPr algn="l" defTabSz="914400" rtl="0" eaLnBrk="1" latinLnBrk="0" hangingPunct="1">
        <a:spcBef>
          <a:spcPct val="0"/>
        </a:spcBef>
        <a:buNone/>
        <a:defRPr sz="4000" kern="1200">
          <a:solidFill>
            <a:schemeClr val="tx2"/>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a:extLst>
              <a:ext uri="{FF2B5EF4-FFF2-40B4-BE49-F238E27FC236}">
                <a16:creationId xmlns:a16="http://schemas.microsoft.com/office/drawing/2014/main" id="{1B47C13D-8BA3-4641-9794-A1CE3C53BE1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4A2886EE-DC68-4831-986F-739B30F6281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263D7504-D5BC-48B8-85E1-B1C883E571B5}"/>
              </a:ext>
            </a:extLst>
          </p:cNvPr>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09E93D00-91BE-4679-96B3-8963EF83F502}"/>
              </a:ext>
            </a:extLst>
          </p:cNvPr>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128" name="Rectangle 8">
            <a:extLst>
              <a:ext uri="{FF2B5EF4-FFF2-40B4-BE49-F238E27FC236}">
                <a16:creationId xmlns:a16="http://schemas.microsoft.com/office/drawing/2014/main" id="{D391C8AB-506B-4542-BC97-83CB6B198B9B}"/>
              </a:ext>
            </a:extLst>
          </p:cNvPr>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Arial" panose="020B0604020202020204" pitchFamily="34" charset="0"/>
              </a:defRPr>
            </a:lvl1pPr>
          </a:lstStyle>
          <a:p>
            <a:pPr>
              <a:defRPr/>
            </a:pPr>
            <a:fld id="{7B498699-19F4-4F93-B029-94E5C68BD4C3}" type="slidenum">
              <a:rPr lang="en-US" altLang="en-US"/>
              <a:pPr>
                <a:defRPr/>
              </a:pPr>
              <a:t>‹#›</a:t>
            </a:fld>
            <a:endParaRPr lang="en-US" altLang="en-US"/>
          </a:p>
        </p:txBody>
      </p:sp>
      <p:sp>
        <p:nvSpPr>
          <p:cNvPr id="5130" name="Rectangle 10">
            <a:extLst>
              <a:ext uri="{FF2B5EF4-FFF2-40B4-BE49-F238E27FC236}">
                <a16:creationId xmlns:a16="http://schemas.microsoft.com/office/drawing/2014/main" id="{A121BC38-61D1-41F7-AF84-CBC938B833C4}"/>
              </a:ext>
            </a:extLst>
          </p:cNvPr>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ltLang="en-US"/>
          </a:p>
        </p:txBody>
      </p:sp>
    </p:spTree>
    <p:extLst>
      <p:ext uri="{BB962C8B-B14F-4D97-AF65-F5344CB8AC3E}">
        <p14:creationId xmlns:p14="http://schemas.microsoft.com/office/powerpoint/2010/main" val="398066872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leadstrat.com/"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leadstrat.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7942" y="2667000"/>
            <a:ext cx="7772400" cy="1277273"/>
          </a:xfrm>
        </p:spPr>
        <p:txBody>
          <a:bodyPr/>
          <a:lstStyle/>
          <a:p>
            <a:r>
              <a:rPr lang="en-US" dirty="0" smtClean="0"/>
              <a:t>Leading Effective Meetings</a:t>
            </a:r>
            <a:br>
              <a:rPr lang="en-US" dirty="0" smtClean="0"/>
            </a:br>
            <a:r>
              <a:rPr lang="en-US" dirty="0"/>
              <a:t> </a:t>
            </a:r>
            <a:r>
              <a:rPr lang="en-US" dirty="0" smtClean="0"/>
              <a:t>               </a:t>
            </a:r>
            <a:r>
              <a:rPr lang="en-US" i="1" dirty="0" smtClean="0"/>
              <a:t>Details of Facilitation </a:t>
            </a:r>
            <a:endParaRPr lang="en-US" i="1" dirty="0"/>
          </a:p>
        </p:txBody>
      </p:sp>
      <p:sp>
        <p:nvSpPr>
          <p:cNvPr id="4" name="Subtitle 3"/>
          <p:cNvSpPr>
            <a:spLocks noGrp="1"/>
          </p:cNvSpPr>
          <p:nvPr>
            <p:ph type="subTitle" idx="1"/>
          </p:nvPr>
        </p:nvSpPr>
        <p:spPr>
          <a:xfrm>
            <a:off x="685800" y="4495800"/>
            <a:ext cx="7772400" cy="1129540"/>
          </a:xfrm>
        </p:spPr>
        <p:txBody>
          <a:bodyPr/>
          <a:lstStyle/>
          <a:p>
            <a:pPr algn="just"/>
            <a:r>
              <a:rPr lang="en-US" dirty="0" smtClean="0"/>
              <a:t>    </a:t>
            </a:r>
            <a:r>
              <a:rPr lang="en-US" dirty="0" smtClean="0">
                <a:solidFill>
                  <a:srgbClr val="B42E34"/>
                </a:solidFill>
              </a:rPr>
              <a:t>APHL Annual Meeting      June 3, 2019</a:t>
            </a:r>
            <a:endParaRPr lang="en-US" dirty="0">
              <a:solidFill>
                <a:srgbClr val="B42E34"/>
              </a:solidFill>
            </a:endParaRPr>
          </a:p>
          <a:p>
            <a:pPr algn="just"/>
            <a:r>
              <a:rPr lang="en-US" dirty="0" smtClean="0"/>
              <a:t>    </a:t>
            </a:r>
            <a:r>
              <a:rPr lang="en-US" i="1" dirty="0" smtClean="0"/>
              <a:t>Leah D. Gillis M.S., Ph.D., HCLD(ABB)</a:t>
            </a:r>
            <a:endParaRPr lang="en-US" i="1" dirty="0"/>
          </a:p>
        </p:txBody>
      </p:sp>
    </p:spTree>
    <p:extLst>
      <p:ext uri="{BB962C8B-B14F-4D97-AF65-F5344CB8AC3E}">
        <p14:creationId xmlns:p14="http://schemas.microsoft.com/office/powerpoint/2010/main" val="185501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1720"/>
          </a:xfrm>
        </p:spPr>
        <p:txBody>
          <a:bodyPr/>
          <a:lstStyle/>
          <a:p>
            <a:r>
              <a:rPr lang="en-US" dirty="0" smtClean="0"/>
              <a:t>Participants</a:t>
            </a:r>
            <a:endParaRPr lang="en-US" dirty="0"/>
          </a:p>
        </p:txBody>
      </p:sp>
      <p:sp>
        <p:nvSpPr>
          <p:cNvPr id="3" name="Content Placeholder 2"/>
          <p:cNvSpPr>
            <a:spLocks noGrp="1"/>
          </p:cNvSpPr>
          <p:nvPr>
            <p:ph idx="1"/>
          </p:nvPr>
        </p:nvSpPr>
        <p:spPr>
          <a:xfrm>
            <a:off x="457200" y="1678698"/>
            <a:ext cx="8229600" cy="3243965"/>
          </a:xfrm>
        </p:spPr>
        <p:txBody>
          <a:bodyPr/>
          <a:lstStyle/>
          <a:p>
            <a:r>
              <a:rPr lang="en-US" dirty="0" smtClean="0"/>
              <a:t>Who will be affected by the decision?</a:t>
            </a:r>
          </a:p>
          <a:p>
            <a:r>
              <a:rPr lang="en-US" dirty="0" smtClean="0"/>
              <a:t>What level of involvement should they have in the process?</a:t>
            </a:r>
          </a:p>
          <a:p>
            <a:r>
              <a:rPr lang="en-US" dirty="0" smtClean="0"/>
              <a:t>Whose perspectives, involvement and buy in are so critical that they should be at the table or represented by someone who is?</a:t>
            </a:r>
          </a:p>
        </p:txBody>
      </p:sp>
      <p:sp>
        <p:nvSpPr>
          <p:cNvPr id="4" name="Text Placeholder 3"/>
          <p:cNvSpPr>
            <a:spLocks noGrp="1"/>
          </p:cNvSpPr>
          <p:nvPr>
            <p:ph type="body" sz="quarter" idx="10"/>
          </p:nvPr>
        </p:nvSpPr>
        <p:spPr>
          <a:xfrm>
            <a:off x="457200" y="990600"/>
            <a:ext cx="8077200" cy="477054"/>
          </a:xfrm>
        </p:spPr>
        <p:txBody>
          <a:bodyPr/>
          <a:lstStyle/>
          <a:p>
            <a:r>
              <a:rPr lang="en-US" dirty="0" smtClean="0"/>
              <a:t>Questions to answer:</a:t>
            </a:r>
            <a:endParaRPr lang="en-US" dirty="0"/>
          </a:p>
        </p:txBody>
      </p:sp>
    </p:spTree>
    <p:extLst>
      <p:ext uri="{BB962C8B-B14F-4D97-AF65-F5344CB8AC3E}">
        <p14:creationId xmlns:p14="http://schemas.microsoft.com/office/powerpoint/2010/main" val="1033419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80"/>
            <a:ext cx="8229600" cy="661720"/>
          </a:xfrm>
        </p:spPr>
        <p:txBody>
          <a:bodyPr/>
          <a:lstStyle/>
          <a:p>
            <a:r>
              <a:rPr lang="en-US" dirty="0" smtClean="0">
                <a:solidFill>
                  <a:srgbClr val="FF0000"/>
                </a:solidFill>
              </a:rPr>
              <a:t>Process for us</a:t>
            </a:r>
            <a:endParaRPr lang="en-US" dirty="0">
              <a:solidFill>
                <a:srgbClr val="FF0000"/>
              </a:solidFill>
            </a:endParaRPr>
          </a:p>
        </p:txBody>
      </p:sp>
      <p:sp>
        <p:nvSpPr>
          <p:cNvPr id="3" name="Content Placeholder 2"/>
          <p:cNvSpPr>
            <a:spLocks noGrp="1"/>
          </p:cNvSpPr>
          <p:nvPr>
            <p:ph idx="1"/>
          </p:nvPr>
        </p:nvSpPr>
        <p:spPr>
          <a:xfrm>
            <a:off x="228600" y="685800"/>
            <a:ext cx="8763000" cy="5041380"/>
          </a:xfrm>
        </p:spPr>
        <p:txBody>
          <a:bodyPr/>
          <a:lstStyle/>
          <a:p>
            <a:pPr marL="0" indent="0">
              <a:buNone/>
            </a:pPr>
            <a:r>
              <a:rPr lang="en-US" sz="1800" dirty="0" smtClean="0"/>
              <a:t>1) There </a:t>
            </a:r>
            <a:r>
              <a:rPr lang="en-US" sz="1800" dirty="0"/>
              <a:t>have been two consecutive PT failures for parasitology testing in your laboratory.  The number of specimens tested per year is very low and may be part of the problem.  Your director is insistent on keeping the parasitology testing on the lab’s license.  You have been tasked with bringing the testing up to par and passing the next PT.</a:t>
            </a:r>
          </a:p>
          <a:p>
            <a:pPr marL="228600" indent="-228600">
              <a:buAutoNum type="arabicParenR"/>
            </a:pPr>
            <a:endParaRPr lang="en-US" sz="1800" dirty="0"/>
          </a:p>
          <a:p>
            <a:pPr marL="0" indent="0">
              <a:buNone/>
            </a:pPr>
            <a:r>
              <a:rPr lang="en-US" sz="1800" dirty="0"/>
              <a:t>2) The hepatitis B Ab PT test </a:t>
            </a:r>
            <a:r>
              <a:rPr lang="en-US" sz="1800" dirty="0" err="1"/>
              <a:t>analyte</a:t>
            </a:r>
            <a:r>
              <a:rPr lang="en-US" sz="1800" dirty="0"/>
              <a:t> is trending towards a failure, with one false negative result, followed by 2 false negative results for the next </a:t>
            </a:r>
            <a:r>
              <a:rPr lang="en-US" sz="1800" dirty="0" err="1"/>
              <a:t>quadrimester</a:t>
            </a:r>
            <a:r>
              <a:rPr lang="en-US" sz="1800" dirty="0"/>
              <a:t>. You noted that for this PT sample supplier, the consensus group is very small and all reported the same results as your laboratory </a:t>
            </a:r>
            <a:r>
              <a:rPr lang="en-US" sz="1800" dirty="0" smtClean="0"/>
              <a:t>reported using </a:t>
            </a:r>
            <a:r>
              <a:rPr lang="en-US" sz="1800" dirty="0"/>
              <a:t>the same instrument and that instrument manufacturer’s kit. Your director asked you to determine what is going on and to develop a plan to solve the problem.</a:t>
            </a:r>
          </a:p>
          <a:p>
            <a:pPr marL="0" indent="0">
              <a:buNone/>
            </a:pPr>
            <a:endParaRPr lang="en-US" sz="1800" dirty="0"/>
          </a:p>
          <a:p>
            <a:pPr marL="0" indent="0">
              <a:buNone/>
            </a:pPr>
            <a:r>
              <a:rPr lang="en-US" sz="1800" dirty="0"/>
              <a:t>3) Your laboratory’s PT supplier is increasing its annual subscription price by 4-fold.  Your laboratory director wants you to find another vendor; you think the lab should stay with this vendor, as do the supervisors. How will you resolve the dilemma?</a:t>
            </a:r>
          </a:p>
          <a:p>
            <a:endParaRPr lang="en-US" sz="1600" dirty="0"/>
          </a:p>
        </p:txBody>
      </p:sp>
    </p:spTree>
    <p:extLst>
      <p:ext uri="{BB962C8B-B14F-4D97-AF65-F5344CB8AC3E}">
        <p14:creationId xmlns:p14="http://schemas.microsoft.com/office/powerpoint/2010/main" val="2039109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1720"/>
          </a:xfrm>
        </p:spPr>
        <p:txBody>
          <a:bodyPr/>
          <a:lstStyle/>
          <a:p>
            <a:r>
              <a:rPr lang="en-US" dirty="0" smtClean="0">
                <a:solidFill>
                  <a:srgbClr val="FF0000"/>
                </a:solidFill>
              </a:rPr>
              <a:t>Process for us</a:t>
            </a:r>
            <a:endParaRPr lang="en-US" dirty="0">
              <a:solidFill>
                <a:srgbClr val="FF0000"/>
              </a:solidFill>
            </a:endParaRPr>
          </a:p>
        </p:txBody>
      </p:sp>
      <p:sp>
        <p:nvSpPr>
          <p:cNvPr id="3" name="Content Placeholder 2"/>
          <p:cNvSpPr>
            <a:spLocks noGrp="1"/>
          </p:cNvSpPr>
          <p:nvPr>
            <p:ph idx="1"/>
          </p:nvPr>
        </p:nvSpPr>
        <p:spPr>
          <a:xfrm>
            <a:off x="457200" y="2286000"/>
            <a:ext cx="8229600" cy="2948499"/>
          </a:xfrm>
        </p:spPr>
        <p:txBody>
          <a:bodyPr/>
          <a:lstStyle/>
          <a:p>
            <a:r>
              <a:rPr lang="en-US" dirty="0" smtClean="0"/>
              <a:t>Decide the purpose of your first meeting.</a:t>
            </a:r>
          </a:p>
          <a:p>
            <a:r>
              <a:rPr lang="en-US" dirty="0" smtClean="0"/>
              <a:t>What will be the products?</a:t>
            </a:r>
          </a:p>
          <a:p>
            <a:r>
              <a:rPr lang="en-US" dirty="0" smtClean="0"/>
              <a:t>Who will be the participants?</a:t>
            </a:r>
          </a:p>
          <a:p>
            <a:r>
              <a:rPr lang="en-US" dirty="0" smtClean="0"/>
              <a:t>Do you foresee any probable issues?</a:t>
            </a:r>
          </a:p>
          <a:p>
            <a:endParaRPr lang="en-US" dirty="0"/>
          </a:p>
        </p:txBody>
      </p:sp>
      <p:sp>
        <p:nvSpPr>
          <p:cNvPr id="4" name="Text Placeholder 3"/>
          <p:cNvSpPr>
            <a:spLocks noGrp="1"/>
          </p:cNvSpPr>
          <p:nvPr>
            <p:ph type="body" sz="quarter" idx="10"/>
          </p:nvPr>
        </p:nvSpPr>
        <p:spPr>
          <a:xfrm>
            <a:off x="457200" y="990600"/>
            <a:ext cx="8077200" cy="1425005"/>
          </a:xfrm>
        </p:spPr>
        <p:txBody>
          <a:bodyPr/>
          <a:lstStyle/>
          <a:p>
            <a:r>
              <a:rPr lang="en-US" dirty="0"/>
              <a:t>What are the steps needed to complete the meeting development process?</a:t>
            </a:r>
          </a:p>
          <a:p>
            <a:endParaRPr lang="en-US" dirty="0"/>
          </a:p>
        </p:txBody>
      </p:sp>
    </p:spTree>
    <p:extLst>
      <p:ext uri="{BB962C8B-B14F-4D97-AF65-F5344CB8AC3E}">
        <p14:creationId xmlns:p14="http://schemas.microsoft.com/office/powerpoint/2010/main" val="2101904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90600" y="1647480"/>
            <a:ext cx="7315200" cy="3970318"/>
          </a:xfrm>
        </p:spPr>
        <p:txBody>
          <a:bodyPr/>
          <a:lstStyle/>
          <a:p>
            <a:r>
              <a:rPr lang="en-US" dirty="0"/>
              <a:t>Timely start</a:t>
            </a:r>
          </a:p>
          <a:p>
            <a:r>
              <a:rPr lang="en-US" dirty="0"/>
              <a:t>Purpose and products reviewed</a:t>
            </a:r>
          </a:p>
          <a:p>
            <a:r>
              <a:rPr lang="en-US" dirty="0"/>
              <a:t>Key issues identified</a:t>
            </a:r>
          </a:p>
          <a:p>
            <a:r>
              <a:rPr lang="en-US" dirty="0"/>
              <a:t>Agenda confirmed</a:t>
            </a:r>
          </a:p>
          <a:p>
            <a:r>
              <a:rPr lang="en-US" dirty="0"/>
              <a:t>Ground rules reviewed</a:t>
            </a:r>
          </a:p>
          <a:p>
            <a:endParaRPr lang="en-US" dirty="0"/>
          </a:p>
        </p:txBody>
      </p:sp>
      <p:sp>
        <p:nvSpPr>
          <p:cNvPr id="3" name="Flowchart: Process 2"/>
          <p:cNvSpPr/>
          <p:nvPr/>
        </p:nvSpPr>
        <p:spPr>
          <a:xfrm>
            <a:off x="3124200" y="1063752"/>
            <a:ext cx="26670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Start</a:t>
            </a:r>
            <a:endParaRPr lang="en-US" sz="3200" dirty="0"/>
          </a:p>
        </p:txBody>
      </p:sp>
    </p:spTree>
    <p:extLst>
      <p:ext uri="{BB962C8B-B14F-4D97-AF65-F5344CB8AC3E}">
        <p14:creationId xmlns:p14="http://schemas.microsoft.com/office/powerpoint/2010/main" val="1385379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id="{5511C63E-CF4A-4A19-A4AF-EB50124D0B24}"/>
              </a:ext>
            </a:extLst>
          </p:cNvPr>
          <p:cNvSpPr>
            <a:spLocks noGrp="1" noChangeArrowheads="1"/>
          </p:cNvSpPr>
          <p:nvPr>
            <p:ph type="title"/>
          </p:nvPr>
        </p:nvSpPr>
        <p:spPr/>
        <p:txBody>
          <a:bodyPr/>
          <a:lstStyle/>
          <a:p>
            <a:pPr eaLnBrk="1" hangingPunct="1"/>
            <a:r>
              <a:rPr lang="en-US" altLang="en-US" dirty="0" smtClean="0"/>
              <a:t>Starting the meeting with energy</a:t>
            </a:r>
            <a:endParaRPr lang="en-US" altLang="en-US" dirty="0"/>
          </a:p>
        </p:txBody>
      </p:sp>
      <p:sp>
        <p:nvSpPr>
          <p:cNvPr id="12293" name="Rectangle 3">
            <a:extLst>
              <a:ext uri="{FF2B5EF4-FFF2-40B4-BE49-F238E27FC236}">
                <a16:creationId xmlns:a16="http://schemas.microsoft.com/office/drawing/2014/main" id="{10C02852-E1E2-4F94-8202-2823C9FF1E7C}"/>
              </a:ext>
            </a:extLst>
          </p:cNvPr>
          <p:cNvSpPr>
            <a:spLocks noGrp="1" noChangeArrowheads="1"/>
          </p:cNvSpPr>
          <p:nvPr>
            <p:ph type="body" sz="quarter" idx="10"/>
          </p:nvPr>
        </p:nvSpPr>
        <p:spPr>
          <a:xfrm>
            <a:off x="457200" y="950478"/>
            <a:ext cx="8229600" cy="5324535"/>
          </a:xfrm>
        </p:spPr>
        <p:txBody>
          <a:bodyPr/>
          <a:lstStyle/>
          <a:p>
            <a:pPr eaLnBrk="1" hangingPunct="1"/>
            <a:r>
              <a:rPr lang="en-US" altLang="en-US" sz="2000" b="1" u="sng" dirty="0"/>
              <a:t>INFORM</a:t>
            </a:r>
            <a:r>
              <a:rPr lang="en-US" altLang="en-US" sz="2000" dirty="0"/>
              <a:t> (Purpose &amp; Product)</a:t>
            </a:r>
          </a:p>
          <a:p>
            <a:pPr lvl="1" eaLnBrk="1" hangingPunct="1"/>
            <a:r>
              <a:rPr lang="en-US" altLang="en-US" sz="2000" dirty="0"/>
              <a:t>Start meetings with: </a:t>
            </a:r>
            <a:r>
              <a:rPr lang="en-US" altLang="en-US" sz="2000" i="1" dirty="0"/>
              <a:t>“The purpose of this meeting is… When we are done, we will have…”</a:t>
            </a:r>
            <a:endParaRPr lang="en-US" altLang="en-US" sz="2000" dirty="0"/>
          </a:p>
          <a:p>
            <a:pPr eaLnBrk="1" hangingPunct="1"/>
            <a:r>
              <a:rPr lang="en-US" altLang="en-US" sz="2000" b="1" u="sng" dirty="0"/>
              <a:t>EXCITE</a:t>
            </a:r>
            <a:r>
              <a:rPr lang="en-US" altLang="en-US" sz="2000" dirty="0"/>
              <a:t> (Benefits to them)</a:t>
            </a:r>
          </a:p>
          <a:p>
            <a:pPr lvl="1" eaLnBrk="1" hangingPunct="1"/>
            <a:r>
              <a:rPr lang="en-US" altLang="en-US" sz="2000" dirty="0"/>
              <a:t>Get them excited about the process by giving them a clear vision of the overall result to be achieved and the benefits.</a:t>
            </a:r>
          </a:p>
          <a:p>
            <a:pPr eaLnBrk="1" hangingPunct="1"/>
            <a:r>
              <a:rPr lang="en-US" altLang="en-US" sz="2000" b="1" u="sng" dirty="0"/>
              <a:t>EMPOWER</a:t>
            </a:r>
            <a:r>
              <a:rPr lang="en-US" altLang="en-US" sz="2000" dirty="0"/>
              <a:t> (Their Role)</a:t>
            </a:r>
          </a:p>
          <a:p>
            <a:pPr lvl="1" eaLnBrk="1" hangingPunct="1"/>
            <a:r>
              <a:rPr lang="en-US" altLang="en-US" sz="2000" dirty="0"/>
              <a:t>Empower them by discussing the important role they play in the process and the authority that has been given to them. </a:t>
            </a:r>
          </a:p>
          <a:p>
            <a:pPr eaLnBrk="1" hangingPunct="1"/>
            <a:r>
              <a:rPr lang="en-US" altLang="en-US" sz="2000" b="1" u="sng" dirty="0"/>
              <a:t>INVOLVE</a:t>
            </a:r>
            <a:r>
              <a:rPr lang="en-US" altLang="en-US" sz="2000" dirty="0"/>
              <a:t> (Their Objectives)</a:t>
            </a:r>
          </a:p>
          <a:p>
            <a:pPr lvl="1" eaLnBrk="1" hangingPunct="1"/>
            <a:r>
              <a:rPr lang="en-US" altLang="en-US" sz="2000" dirty="0"/>
              <a:t>Get them involved in the process by having them speak as early as possible (e.g., key topics, one minute check in)</a:t>
            </a:r>
          </a:p>
          <a:p>
            <a:pPr eaLnBrk="1" hangingPunct="1"/>
            <a:r>
              <a:rPr lang="en-US" altLang="en-US" sz="2000" b="1" dirty="0"/>
              <a:t>Confirm the agenda and ground rules!</a:t>
            </a:r>
          </a:p>
          <a:p>
            <a:pPr lvl="1" eaLnBrk="1" hangingPunct="1"/>
            <a:endParaRPr lang="en-US" altLang="en-US" sz="2000" dirty="0"/>
          </a:p>
          <a:p>
            <a:pPr eaLnBrk="1" hangingPunct="1"/>
            <a:endParaRPr lang="en-US" altLang="en-US" sz="2000" dirty="0"/>
          </a:p>
        </p:txBody>
      </p:sp>
    </p:spTree>
    <p:extLst>
      <p:ext uri="{BB962C8B-B14F-4D97-AF65-F5344CB8AC3E}">
        <p14:creationId xmlns:p14="http://schemas.microsoft.com/office/powerpoint/2010/main" val="2474363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2508379"/>
          </a:xfrm>
        </p:spPr>
        <p:txBody>
          <a:bodyPr/>
          <a:lstStyle/>
          <a:p>
            <a:pPr algn="ctr"/>
            <a:r>
              <a:rPr lang="en-US" dirty="0"/>
              <a:t>The Importance of </a:t>
            </a:r>
            <a:r>
              <a:rPr lang="en-US" dirty="0" smtClean="0"/>
              <a:t>Engagement</a:t>
            </a:r>
            <a:br>
              <a:rPr lang="en-US" dirty="0" smtClean="0"/>
            </a:br>
            <a:r>
              <a:rPr lang="en-US" dirty="0" smtClean="0"/>
              <a:t>Seek </a:t>
            </a:r>
            <a:r>
              <a:rPr lang="en-US" dirty="0"/>
              <a:t>Tools and How to Use Them</a:t>
            </a:r>
            <a:br>
              <a:rPr lang="en-US" dirty="0"/>
            </a:br>
            <a:r>
              <a:rPr lang="en-US" dirty="0"/>
              <a:t/>
            </a:r>
            <a:br>
              <a:rPr lang="en-US" dirty="0"/>
            </a:br>
            <a:endParaRPr lang="en-US" dirty="0"/>
          </a:p>
        </p:txBody>
      </p:sp>
      <p:sp>
        <p:nvSpPr>
          <p:cNvPr id="3" name="Text Placeholder 2"/>
          <p:cNvSpPr>
            <a:spLocks noGrp="1"/>
          </p:cNvSpPr>
          <p:nvPr>
            <p:ph type="body" sz="quarter" idx="10"/>
          </p:nvPr>
        </p:nvSpPr>
        <p:spPr>
          <a:xfrm>
            <a:off x="470034" y="1143000"/>
            <a:ext cx="8229600" cy="3800015"/>
          </a:xfrm>
        </p:spPr>
        <p:txBody>
          <a:bodyPr/>
          <a:lstStyle/>
          <a:p>
            <a:pPr marL="0" indent="0">
              <a:lnSpc>
                <a:spcPts val="3840"/>
              </a:lnSpc>
              <a:buNone/>
            </a:pPr>
            <a:endParaRPr lang="en-US" dirty="0" smtClean="0"/>
          </a:p>
          <a:p>
            <a:pPr>
              <a:lnSpc>
                <a:spcPts val="3840"/>
              </a:lnSpc>
            </a:pPr>
            <a:r>
              <a:rPr lang="en-US" sz="2400" dirty="0" smtClean="0"/>
              <a:t>Ask Great </a:t>
            </a:r>
            <a:r>
              <a:rPr lang="en-US" sz="2400" dirty="0"/>
              <a:t>Starting </a:t>
            </a:r>
            <a:r>
              <a:rPr lang="en-US" sz="2400" dirty="0" smtClean="0"/>
              <a:t>Questions</a:t>
            </a:r>
          </a:p>
          <a:p>
            <a:r>
              <a:rPr lang="en-US" sz="2400" dirty="0" smtClean="0">
                <a:solidFill>
                  <a:schemeClr val="accent5">
                    <a:lumMod val="75000"/>
                  </a:schemeClr>
                </a:solidFill>
              </a:rPr>
              <a:t>Float Ideas if </a:t>
            </a:r>
            <a:r>
              <a:rPr lang="en-US" sz="2400" dirty="0">
                <a:solidFill>
                  <a:schemeClr val="accent5">
                    <a:lumMod val="75000"/>
                  </a:schemeClr>
                </a:solidFill>
              </a:rPr>
              <a:t>Necessary</a:t>
            </a:r>
          </a:p>
          <a:p>
            <a:r>
              <a:rPr lang="en-US" sz="2400" dirty="0" smtClean="0"/>
              <a:t>List </a:t>
            </a:r>
            <a:r>
              <a:rPr lang="en-US" sz="2400" dirty="0"/>
              <a:t>to Gather Details</a:t>
            </a:r>
          </a:p>
          <a:p>
            <a:r>
              <a:rPr lang="en-US" sz="2400" dirty="0" smtClean="0">
                <a:solidFill>
                  <a:schemeClr val="accent5">
                    <a:lumMod val="75000"/>
                  </a:schemeClr>
                </a:solidFill>
              </a:rPr>
              <a:t>Brainstorm </a:t>
            </a:r>
            <a:r>
              <a:rPr lang="en-US" sz="2400" dirty="0">
                <a:solidFill>
                  <a:schemeClr val="accent5">
                    <a:lumMod val="75000"/>
                  </a:schemeClr>
                </a:solidFill>
              </a:rPr>
              <a:t>to Generate </a:t>
            </a:r>
            <a:r>
              <a:rPr lang="en-US" sz="2400" dirty="0" smtClean="0">
                <a:solidFill>
                  <a:schemeClr val="accent5">
                    <a:lumMod val="75000"/>
                  </a:schemeClr>
                </a:solidFill>
              </a:rPr>
              <a:t>Ideas</a:t>
            </a:r>
          </a:p>
          <a:p>
            <a:r>
              <a:rPr lang="en-US" sz="2400" dirty="0" smtClean="0"/>
              <a:t>Group </a:t>
            </a:r>
            <a:r>
              <a:rPr lang="en-US" sz="2400" dirty="0"/>
              <a:t>to </a:t>
            </a:r>
            <a:r>
              <a:rPr lang="en-US" sz="2400" dirty="0" smtClean="0"/>
              <a:t>Categorize</a:t>
            </a:r>
          </a:p>
          <a:p>
            <a:r>
              <a:rPr lang="en-US" sz="2400" dirty="0" smtClean="0">
                <a:solidFill>
                  <a:schemeClr val="accent5">
                    <a:lumMod val="75000"/>
                  </a:schemeClr>
                </a:solidFill>
              </a:rPr>
              <a:t>Prioritize </a:t>
            </a:r>
            <a:r>
              <a:rPr lang="en-US" sz="2400" dirty="0">
                <a:solidFill>
                  <a:schemeClr val="accent5">
                    <a:lumMod val="75000"/>
                  </a:schemeClr>
                </a:solidFill>
              </a:rPr>
              <a:t>to Identify Key </a:t>
            </a:r>
            <a:r>
              <a:rPr lang="en-US" sz="2400" dirty="0" smtClean="0">
                <a:solidFill>
                  <a:schemeClr val="accent5">
                    <a:lumMod val="75000"/>
                  </a:schemeClr>
                </a:solidFill>
              </a:rPr>
              <a:t>Items</a:t>
            </a:r>
          </a:p>
          <a:p>
            <a:r>
              <a:rPr lang="en-US" sz="2400" dirty="0" smtClean="0"/>
              <a:t>Lobby </a:t>
            </a:r>
            <a:r>
              <a:rPr lang="en-US" sz="2400" dirty="0"/>
              <a:t>to Gain </a:t>
            </a:r>
            <a:r>
              <a:rPr lang="en-US" sz="2400" dirty="0" smtClean="0"/>
              <a:t>Buy-In</a:t>
            </a:r>
          </a:p>
        </p:txBody>
      </p:sp>
    </p:spTree>
    <p:extLst>
      <p:ext uri="{BB962C8B-B14F-4D97-AF65-F5344CB8AC3E}">
        <p14:creationId xmlns:p14="http://schemas.microsoft.com/office/powerpoint/2010/main" val="814931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1447800" y="838200"/>
            <a:ext cx="6827448" cy="282129"/>
          </a:xfrm>
          <a:prstGeom prst="rect">
            <a:avLst/>
          </a:prstGeom>
        </p:spPr>
        <p:txBody>
          <a:bodyPr vert="horz" wrap="square" lIns="0" tIns="0" rIns="0" bIns="0" rtlCol="0" anchor="ctr" anchorCtr="0">
            <a:spAutoFit/>
          </a:bodyPr>
          <a:lstStyle/>
          <a:p>
            <a:pPr marL="6494" algn="ctr">
              <a:lnSpc>
                <a:spcPts val="2192"/>
              </a:lnSpc>
            </a:pPr>
            <a:r>
              <a:rPr spc="-62" dirty="0">
                <a:latin typeface="Franklin Gothic Book" panose="020B0503020102020204" pitchFamily="34" charset="0"/>
                <a:cs typeface="Trebuchet MS"/>
              </a:rPr>
              <a:t>As</a:t>
            </a:r>
            <a:r>
              <a:rPr spc="-41" dirty="0">
                <a:latin typeface="Franklin Gothic Book" panose="020B0503020102020204" pitchFamily="34" charset="0"/>
                <a:cs typeface="Trebuchet MS"/>
              </a:rPr>
              <a:t>k</a:t>
            </a:r>
            <a:r>
              <a:rPr spc="-31" dirty="0">
                <a:latin typeface="Franklin Gothic Book" panose="020B0503020102020204" pitchFamily="34" charset="0"/>
                <a:cs typeface="Trebuchet MS"/>
              </a:rPr>
              <a:t> </a:t>
            </a:r>
            <a:r>
              <a:rPr spc="-133" dirty="0">
                <a:latin typeface="Franklin Gothic Book" panose="020B0503020102020204" pitchFamily="34" charset="0"/>
                <a:cs typeface="Trebuchet MS"/>
              </a:rPr>
              <a:t>Grea</a:t>
            </a:r>
            <a:r>
              <a:rPr spc="-82" dirty="0">
                <a:latin typeface="Franklin Gothic Book" panose="020B0503020102020204" pitchFamily="34" charset="0"/>
                <a:cs typeface="Trebuchet MS"/>
              </a:rPr>
              <a:t>t</a:t>
            </a:r>
            <a:r>
              <a:rPr spc="-31" dirty="0">
                <a:latin typeface="Franklin Gothic Book" panose="020B0503020102020204" pitchFamily="34" charset="0"/>
                <a:cs typeface="Trebuchet MS"/>
              </a:rPr>
              <a:t> </a:t>
            </a:r>
            <a:r>
              <a:rPr spc="-71" dirty="0">
                <a:latin typeface="Franklin Gothic Book" panose="020B0503020102020204" pitchFamily="34" charset="0"/>
                <a:cs typeface="Trebuchet MS"/>
              </a:rPr>
              <a:t>Startin</a:t>
            </a:r>
            <a:r>
              <a:rPr spc="-56" dirty="0">
                <a:latin typeface="Franklin Gothic Book" panose="020B0503020102020204" pitchFamily="34" charset="0"/>
                <a:cs typeface="Trebuchet MS"/>
              </a:rPr>
              <a:t>g</a:t>
            </a:r>
            <a:r>
              <a:rPr spc="-31" dirty="0">
                <a:latin typeface="Franklin Gothic Book" panose="020B0503020102020204" pitchFamily="34" charset="0"/>
                <a:cs typeface="Trebuchet MS"/>
              </a:rPr>
              <a:t> </a:t>
            </a:r>
            <a:r>
              <a:rPr spc="-87" dirty="0">
                <a:latin typeface="Franklin Gothic Book" panose="020B0503020102020204" pitchFamily="34" charset="0"/>
                <a:cs typeface="Trebuchet MS"/>
              </a:rPr>
              <a:t>Questions</a:t>
            </a:r>
          </a:p>
        </p:txBody>
      </p:sp>
      <p:sp>
        <p:nvSpPr>
          <p:cNvPr id="12" name="object 12"/>
          <p:cNvSpPr txBox="1"/>
          <p:nvPr/>
        </p:nvSpPr>
        <p:spPr>
          <a:xfrm>
            <a:off x="685800" y="1304288"/>
            <a:ext cx="7496504" cy="3757311"/>
          </a:xfrm>
          <a:prstGeom prst="rect">
            <a:avLst/>
          </a:prstGeom>
        </p:spPr>
        <p:txBody>
          <a:bodyPr vert="horz" wrap="square" lIns="0" tIns="0" rIns="0" bIns="0" rtlCol="0">
            <a:spAutoFit/>
          </a:bodyPr>
          <a:lstStyle/>
          <a:p>
            <a:pPr marL="6494"/>
            <a:endParaRPr sz="869" dirty="0">
              <a:latin typeface="Franklin Gothic Book" panose="020B0503020102020204" pitchFamily="34" charset="0"/>
              <a:cs typeface="Trebuchet MS"/>
            </a:endParaRPr>
          </a:p>
          <a:p>
            <a:pPr marL="520844" marR="2598" indent="-514350">
              <a:lnSpc>
                <a:spcPct val="133300"/>
              </a:lnSpc>
              <a:spcBef>
                <a:spcPts val="614"/>
              </a:spcBef>
              <a:buFont typeface="+mj-lt"/>
              <a:buAutoNum type="arabicPeriod"/>
            </a:pPr>
            <a:r>
              <a:rPr sz="2800" spc="-15" dirty="0" smtClean="0">
                <a:solidFill>
                  <a:schemeClr val="accent5">
                    <a:lumMod val="75000"/>
                  </a:schemeClr>
                </a:solidFill>
                <a:latin typeface="Franklin Gothic Book" panose="020B0503020102020204" pitchFamily="34" charset="0"/>
                <a:cs typeface="Tahoma"/>
              </a:rPr>
              <a:t>Great</a:t>
            </a:r>
            <a:r>
              <a:rPr sz="2800" spc="-8" dirty="0" smtClean="0">
                <a:solidFill>
                  <a:schemeClr val="accent5">
                    <a:lumMod val="75000"/>
                  </a:schemeClr>
                </a:solidFill>
                <a:latin typeface="Franklin Gothic Book" panose="020B0503020102020204" pitchFamily="34" charset="0"/>
                <a:cs typeface="Tahoma"/>
              </a:rPr>
              <a:t> </a:t>
            </a:r>
            <a:r>
              <a:rPr sz="2800" spc="-8" dirty="0">
                <a:solidFill>
                  <a:schemeClr val="accent5">
                    <a:lumMod val="75000"/>
                  </a:schemeClr>
                </a:solidFill>
                <a:latin typeface="Franklin Gothic Book" panose="020B0503020102020204" pitchFamily="34" charset="0"/>
                <a:cs typeface="Tahoma"/>
              </a:rPr>
              <a:t>starting </a:t>
            </a:r>
            <a:r>
              <a:rPr sz="2800" spc="-5" dirty="0">
                <a:solidFill>
                  <a:schemeClr val="accent5">
                    <a:lumMod val="75000"/>
                  </a:schemeClr>
                </a:solidFill>
                <a:latin typeface="Franklin Gothic Book" panose="020B0503020102020204" pitchFamily="34" charset="0"/>
                <a:cs typeface="Tahoma"/>
              </a:rPr>
              <a:t>questions</a:t>
            </a:r>
            <a:r>
              <a:rPr sz="2800" spc="-8" dirty="0">
                <a:solidFill>
                  <a:schemeClr val="accent5">
                    <a:lumMod val="75000"/>
                  </a:schemeClr>
                </a:solidFill>
                <a:latin typeface="Franklin Gothic Book" panose="020B0503020102020204" pitchFamily="34" charset="0"/>
                <a:cs typeface="Tahoma"/>
              </a:rPr>
              <a:t> </a:t>
            </a:r>
            <a:r>
              <a:rPr sz="2800" spc="-26" dirty="0">
                <a:solidFill>
                  <a:schemeClr val="accent5">
                    <a:lumMod val="75000"/>
                  </a:schemeClr>
                </a:solidFill>
                <a:latin typeface="Franklin Gothic Book" panose="020B0503020102020204" pitchFamily="34" charset="0"/>
                <a:cs typeface="Tahoma"/>
              </a:rPr>
              <a:t>draw</a:t>
            </a:r>
            <a:r>
              <a:rPr sz="2800" spc="-8" dirty="0">
                <a:solidFill>
                  <a:schemeClr val="accent5">
                    <a:lumMod val="75000"/>
                  </a:schemeClr>
                </a:solidFill>
                <a:latin typeface="Franklin Gothic Book" panose="020B0503020102020204" pitchFamily="34" charset="0"/>
                <a:cs typeface="Tahoma"/>
              </a:rPr>
              <a:t> </a:t>
            </a:r>
            <a:r>
              <a:rPr sz="2800" spc="-20" dirty="0">
                <a:solidFill>
                  <a:schemeClr val="accent5">
                    <a:lumMod val="75000"/>
                  </a:schemeClr>
                </a:solidFill>
                <a:latin typeface="Franklin Gothic Book" panose="020B0503020102020204" pitchFamily="34" charset="0"/>
                <a:cs typeface="Tahoma"/>
              </a:rPr>
              <a:t>a</a:t>
            </a:r>
            <a:r>
              <a:rPr sz="2800" spc="-8" dirty="0">
                <a:solidFill>
                  <a:schemeClr val="accent5">
                    <a:lumMod val="75000"/>
                  </a:schemeClr>
                </a:solidFill>
                <a:latin typeface="Franklin Gothic Book" panose="020B0503020102020204" pitchFamily="34" charset="0"/>
                <a:cs typeface="Tahoma"/>
              </a:rPr>
              <a:t> </a:t>
            </a:r>
            <a:r>
              <a:rPr sz="2800" spc="8" dirty="0">
                <a:solidFill>
                  <a:schemeClr val="accent5">
                    <a:lumMod val="75000"/>
                  </a:schemeClr>
                </a:solidFill>
                <a:latin typeface="Franklin Gothic Book" panose="020B0503020102020204" pitchFamily="34" charset="0"/>
                <a:cs typeface="Tahoma"/>
              </a:rPr>
              <a:t>“vivid</a:t>
            </a:r>
            <a:r>
              <a:rPr sz="2800" spc="-8" dirty="0">
                <a:solidFill>
                  <a:schemeClr val="accent5">
                    <a:lumMod val="75000"/>
                  </a:schemeClr>
                </a:solidFill>
                <a:latin typeface="Franklin Gothic Book" panose="020B0503020102020204" pitchFamily="34" charset="0"/>
                <a:cs typeface="Tahoma"/>
              </a:rPr>
              <a:t> </a:t>
            </a:r>
            <a:r>
              <a:rPr sz="2800" spc="2" dirty="0">
                <a:solidFill>
                  <a:schemeClr val="accent5">
                    <a:lumMod val="75000"/>
                  </a:schemeClr>
                </a:solidFill>
                <a:latin typeface="Franklin Gothic Book" panose="020B0503020102020204" pitchFamily="34" charset="0"/>
                <a:cs typeface="Tahoma"/>
              </a:rPr>
              <a:t>image”</a:t>
            </a:r>
            <a:r>
              <a:rPr sz="2800" spc="-8" dirty="0">
                <a:solidFill>
                  <a:schemeClr val="accent5">
                    <a:lumMod val="75000"/>
                  </a:schemeClr>
                </a:solidFill>
                <a:latin typeface="Franklin Gothic Book" panose="020B0503020102020204" pitchFamily="34" charset="0"/>
                <a:cs typeface="Tahoma"/>
              </a:rPr>
              <a:t> that </a:t>
            </a:r>
            <a:r>
              <a:rPr sz="2800" spc="-15" dirty="0">
                <a:solidFill>
                  <a:schemeClr val="accent5">
                    <a:lumMod val="75000"/>
                  </a:schemeClr>
                </a:solidFill>
                <a:latin typeface="Franklin Gothic Book" panose="020B0503020102020204" pitchFamily="34" charset="0"/>
                <a:cs typeface="Tahoma"/>
              </a:rPr>
              <a:t>prepares</a:t>
            </a:r>
            <a:r>
              <a:rPr sz="2800" spc="-8" dirty="0">
                <a:solidFill>
                  <a:schemeClr val="accent5">
                    <a:lumMod val="75000"/>
                  </a:schemeClr>
                </a:solidFill>
                <a:latin typeface="Franklin Gothic Book" panose="020B0503020102020204" pitchFamily="34" charset="0"/>
                <a:cs typeface="Tahoma"/>
              </a:rPr>
              <a:t> </a:t>
            </a:r>
            <a:r>
              <a:rPr sz="2800" spc="-13" dirty="0">
                <a:solidFill>
                  <a:schemeClr val="accent5">
                    <a:lumMod val="75000"/>
                  </a:schemeClr>
                </a:solidFill>
                <a:latin typeface="Franklin Gothic Book" panose="020B0503020102020204" pitchFamily="34" charset="0"/>
                <a:cs typeface="Tahoma"/>
              </a:rPr>
              <a:t>the</a:t>
            </a:r>
            <a:r>
              <a:rPr sz="2800" spc="-8" dirty="0">
                <a:solidFill>
                  <a:schemeClr val="accent5">
                    <a:lumMod val="75000"/>
                  </a:schemeClr>
                </a:solidFill>
                <a:latin typeface="Franklin Gothic Book" panose="020B0503020102020204" pitchFamily="34" charset="0"/>
                <a:cs typeface="Tahoma"/>
              </a:rPr>
              <a:t> </a:t>
            </a:r>
            <a:r>
              <a:rPr sz="2800" spc="2" dirty="0">
                <a:solidFill>
                  <a:schemeClr val="accent5">
                    <a:lumMod val="75000"/>
                  </a:schemeClr>
                </a:solidFill>
                <a:latin typeface="Franklin Gothic Book" panose="020B0503020102020204" pitchFamily="34" charset="0"/>
                <a:cs typeface="Tahoma"/>
              </a:rPr>
              <a:t>participants</a:t>
            </a:r>
            <a:r>
              <a:rPr sz="2800" spc="-8" dirty="0">
                <a:solidFill>
                  <a:schemeClr val="accent5">
                    <a:lumMod val="75000"/>
                  </a:schemeClr>
                </a:solidFill>
                <a:latin typeface="Franklin Gothic Book" panose="020B0503020102020204" pitchFamily="34" charset="0"/>
                <a:cs typeface="Tahoma"/>
              </a:rPr>
              <a:t> </a:t>
            </a:r>
            <a:r>
              <a:rPr sz="2800" spc="-20" dirty="0">
                <a:solidFill>
                  <a:schemeClr val="accent5">
                    <a:lumMod val="75000"/>
                  </a:schemeClr>
                </a:solidFill>
                <a:latin typeface="Franklin Gothic Book" panose="020B0503020102020204" pitchFamily="34" charset="0"/>
                <a:cs typeface="Tahoma"/>
              </a:rPr>
              <a:t>to</a:t>
            </a:r>
            <a:r>
              <a:rPr sz="2800" spc="-15" dirty="0">
                <a:solidFill>
                  <a:schemeClr val="accent5">
                    <a:lumMod val="75000"/>
                  </a:schemeClr>
                </a:solidFill>
                <a:latin typeface="Franklin Gothic Book" panose="020B0503020102020204" pitchFamily="34" charset="0"/>
                <a:cs typeface="Tahoma"/>
              </a:rPr>
              <a:t> </a:t>
            </a:r>
            <a:r>
              <a:rPr sz="2800" spc="-13" dirty="0">
                <a:solidFill>
                  <a:schemeClr val="accent5">
                    <a:lumMod val="75000"/>
                  </a:schemeClr>
                </a:solidFill>
                <a:latin typeface="Franklin Gothic Book" panose="020B0503020102020204" pitchFamily="34" charset="0"/>
                <a:cs typeface="Tahoma"/>
              </a:rPr>
              <a:t>respond.</a:t>
            </a:r>
            <a:endParaRPr sz="2800" dirty="0">
              <a:solidFill>
                <a:schemeClr val="accent5">
                  <a:lumMod val="75000"/>
                </a:schemeClr>
              </a:solidFill>
              <a:latin typeface="Franklin Gothic Book" panose="020B0503020102020204" pitchFamily="34" charset="0"/>
              <a:cs typeface="Tahoma"/>
            </a:endParaRPr>
          </a:p>
          <a:p>
            <a:pPr marL="520844" marR="9092" indent="-514350">
              <a:lnSpc>
                <a:spcPct val="133300"/>
              </a:lnSpc>
              <a:spcBef>
                <a:spcPts val="614"/>
              </a:spcBef>
              <a:buFont typeface="+mj-lt"/>
              <a:buAutoNum type="arabicPeriod"/>
            </a:pPr>
            <a:r>
              <a:rPr lang="en-US" sz="2800" spc="5" dirty="0" smtClean="0">
                <a:solidFill>
                  <a:srgbClr val="58595B"/>
                </a:solidFill>
                <a:latin typeface="Franklin Gothic Book" panose="020B0503020102020204" pitchFamily="34" charset="0"/>
                <a:cs typeface="Tahoma"/>
              </a:rPr>
              <a:t>Have the participant</a:t>
            </a:r>
            <a:r>
              <a:rPr sz="2800" spc="-8" dirty="0" smtClean="0">
                <a:solidFill>
                  <a:srgbClr val="58595B"/>
                </a:solidFill>
                <a:latin typeface="Franklin Gothic Book" panose="020B0503020102020204" pitchFamily="34" charset="0"/>
                <a:cs typeface="Tahoma"/>
              </a:rPr>
              <a:t> </a:t>
            </a:r>
            <a:r>
              <a:rPr sz="2800" spc="20" dirty="0">
                <a:solidFill>
                  <a:srgbClr val="58595B"/>
                </a:solidFill>
                <a:latin typeface="Franklin Gothic Book" panose="020B0503020102020204" pitchFamily="34" charset="0"/>
                <a:cs typeface="Tahoma"/>
              </a:rPr>
              <a:t>“see”</a:t>
            </a:r>
            <a:r>
              <a:rPr sz="2800" spc="-8" dirty="0">
                <a:solidFill>
                  <a:srgbClr val="58595B"/>
                </a:solidFill>
                <a:latin typeface="Franklin Gothic Book" panose="020B0503020102020204" pitchFamily="34" charset="0"/>
                <a:cs typeface="Tahoma"/>
              </a:rPr>
              <a:t> </a:t>
            </a:r>
            <a:r>
              <a:rPr sz="2800" spc="-5" dirty="0">
                <a:solidFill>
                  <a:srgbClr val="58595B"/>
                </a:solidFill>
                <a:latin typeface="Franklin Gothic Book" panose="020B0503020102020204" pitchFamily="34" charset="0"/>
                <a:cs typeface="Tahoma"/>
              </a:rPr>
              <a:t>their</a:t>
            </a:r>
            <a:r>
              <a:rPr sz="2800" spc="-8" dirty="0">
                <a:solidFill>
                  <a:srgbClr val="58595B"/>
                </a:solidFill>
                <a:latin typeface="Franklin Gothic Book" panose="020B0503020102020204" pitchFamily="34" charset="0"/>
                <a:cs typeface="Tahoma"/>
              </a:rPr>
              <a:t> </a:t>
            </a:r>
            <a:r>
              <a:rPr sz="2800" spc="-20" dirty="0">
                <a:solidFill>
                  <a:srgbClr val="58595B"/>
                </a:solidFill>
                <a:latin typeface="Franklin Gothic Book" panose="020B0503020102020204" pitchFamily="34" charset="0"/>
                <a:cs typeface="Tahoma"/>
              </a:rPr>
              <a:t>answers</a:t>
            </a:r>
            <a:r>
              <a:rPr sz="2800" spc="-8" dirty="0">
                <a:solidFill>
                  <a:srgbClr val="58595B"/>
                </a:solidFill>
                <a:latin typeface="Franklin Gothic Book" panose="020B0503020102020204" pitchFamily="34" charset="0"/>
                <a:cs typeface="Tahoma"/>
              </a:rPr>
              <a:t> </a:t>
            </a:r>
            <a:r>
              <a:rPr sz="2800" spc="-15" dirty="0">
                <a:solidFill>
                  <a:srgbClr val="58595B"/>
                </a:solidFill>
                <a:latin typeface="Franklin Gothic Book" panose="020B0503020102020204" pitchFamily="34" charset="0"/>
                <a:cs typeface="Tahoma"/>
              </a:rPr>
              <a:t>before</a:t>
            </a:r>
            <a:r>
              <a:rPr sz="2800" spc="-8" dirty="0">
                <a:solidFill>
                  <a:srgbClr val="58595B"/>
                </a:solidFill>
                <a:latin typeface="Franklin Gothic Book" panose="020B0503020102020204" pitchFamily="34" charset="0"/>
                <a:cs typeface="Tahoma"/>
              </a:rPr>
              <a:t> </a:t>
            </a:r>
            <a:r>
              <a:rPr sz="2800" spc="-31" dirty="0">
                <a:solidFill>
                  <a:srgbClr val="58595B"/>
                </a:solidFill>
                <a:latin typeface="Franklin Gothic Book" panose="020B0503020102020204" pitchFamily="34" charset="0"/>
                <a:cs typeface="Tahoma"/>
              </a:rPr>
              <a:t>you</a:t>
            </a:r>
            <a:r>
              <a:rPr sz="2800" spc="-8" dirty="0">
                <a:solidFill>
                  <a:srgbClr val="58595B"/>
                </a:solidFill>
                <a:latin typeface="Franklin Gothic Book" panose="020B0503020102020204" pitchFamily="34" charset="0"/>
                <a:cs typeface="Tahoma"/>
              </a:rPr>
              <a:t> </a:t>
            </a:r>
            <a:r>
              <a:rPr lang="en-US" sz="2800" spc="-23" dirty="0" smtClean="0">
                <a:solidFill>
                  <a:srgbClr val="58595B"/>
                </a:solidFill>
                <a:latin typeface="Franklin Gothic Book" panose="020B0503020102020204" pitchFamily="34" charset="0"/>
                <a:cs typeface="Tahoma"/>
              </a:rPr>
              <a:t>go there.</a:t>
            </a:r>
          </a:p>
          <a:p>
            <a:pPr marL="520844" marR="9092" indent="-514350">
              <a:lnSpc>
                <a:spcPct val="133300"/>
              </a:lnSpc>
              <a:spcBef>
                <a:spcPts val="614"/>
              </a:spcBef>
              <a:buFont typeface="+mj-lt"/>
              <a:buAutoNum type="arabicPeriod"/>
            </a:pPr>
            <a:r>
              <a:rPr lang="en-US" sz="2800" b="1" spc="-23" dirty="0" smtClean="0">
                <a:solidFill>
                  <a:schemeClr val="accent5">
                    <a:lumMod val="75000"/>
                  </a:schemeClr>
                </a:solidFill>
                <a:latin typeface="Franklin Gothic Book" panose="020B0503020102020204" pitchFamily="34" charset="0"/>
                <a:cs typeface="Tahoma"/>
              </a:rPr>
              <a:t>Then</a:t>
            </a:r>
            <a:r>
              <a:rPr lang="en-US" sz="2800" spc="-23" dirty="0" smtClean="0">
                <a:solidFill>
                  <a:schemeClr val="accent5">
                    <a:lumMod val="75000"/>
                  </a:schemeClr>
                </a:solidFill>
                <a:latin typeface="Franklin Gothic Book" panose="020B0503020102020204" pitchFamily="34" charset="0"/>
                <a:cs typeface="Tahoma"/>
              </a:rPr>
              <a:t> ask the question.</a:t>
            </a:r>
            <a:endParaRPr lang="en-US" sz="2800" spc="-8" dirty="0" smtClean="0">
              <a:solidFill>
                <a:schemeClr val="accent5">
                  <a:lumMod val="75000"/>
                </a:schemeClr>
              </a:solidFill>
              <a:latin typeface="Franklin Gothic Book" panose="020B0503020102020204" pitchFamily="34" charset="0"/>
              <a:cs typeface="Tahoma"/>
            </a:endParaRPr>
          </a:p>
          <a:p>
            <a:pPr marL="6494" marR="9092">
              <a:lnSpc>
                <a:spcPct val="133300"/>
              </a:lnSpc>
              <a:spcBef>
                <a:spcPts val="614"/>
              </a:spcBef>
            </a:pPr>
            <a:endParaRPr sz="2200" dirty="0">
              <a:latin typeface="Franklin Gothic Book" panose="020B0503020102020204" pitchFamily="34" charset="0"/>
              <a:cs typeface="Tahoma"/>
            </a:endParaRPr>
          </a:p>
        </p:txBody>
      </p:sp>
      <p:sp>
        <p:nvSpPr>
          <p:cNvPr id="13" name="Slide Number Placeholder 12"/>
          <p:cNvSpPr>
            <a:spLocks noGrp="1"/>
          </p:cNvSpPr>
          <p:nvPr>
            <p:ph type="sldNum" sz="quarter" idx="4294967295"/>
          </p:nvPr>
        </p:nvSpPr>
        <p:spPr>
          <a:xfrm>
            <a:off x="8499735" y="5657563"/>
            <a:ext cx="187067" cy="207746"/>
          </a:xfrm>
          <a:prstGeom prst="rect">
            <a:avLst/>
          </a:prstGeom>
        </p:spPr>
        <p:txBody>
          <a:bodyPr/>
          <a:lstStyle/>
          <a:p>
            <a:fld id="{86CB4B4D-7CA3-9044-876B-883B54F8677D}" type="slidenum">
              <a:rPr lang="en-US" smtClean="0"/>
              <a:pPr/>
              <a:t>16</a:t>
            </a:fld>
            <a:endParaRPr lang="en-US" dirty="0"/>
          </a:p>
        </p:txBody>
      </p:sp>
    </p:spTree>
    <p:extLst>
      <p:ext uri="{BB962C8B-B14F-4D97-AF65-F5344CB8AC3E}">
        <p14:creationId xmlns:p14="http://schemas.microsoft.com/office/powerpoint/2010/main" val="1810753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854253" y="1026630"/>
            <a:ext cx="1084551" cy="86627"/>
          </a:xfrm>
          <a:prstGeom prst="rect">
            <a:avLst/>
          </a:prstGeom>
        </p:spPr>
        <p:txBody>
          <a:bodyPr vert="horz" wrap="square" lIns="0" tIns="0" rIns="0" bIns="0" rtlCol="0">
            <a:spAutoFit/>
          </a:bodyPr>
          <a:lstStyle/>
          <a:p>
            <a:pPr marL="6494"/>
            <a:r>
              <a:rPr sz="563" spc="11" dirty="0">
                <a:solidFill>
                  <a:srgbClr val="FFFFFF"/>
                </a:solidFill>
                <a:latin typeface="Tahoma"/>
                <a:cs typeface="Tahoma"/>
              </a:rPr>
              <a:t>Principle</a:t>
            </a:r>
            <a:r>
              <a:rPr sz="563" spc="-5" dirty="0">
                <a:solidFill>
                  <a:srgbClr val="FFFFFF"/>
                </a:solidFill>
                <a:latin typeface="Tahoma"/>
                <a:cs typeface="Tahoma"/>
              </a:rPr>
              <a:t> </a:t>
            </a:r>
            <a:r>
              <a:rPr sz="563" spc="15" dirty="0">
                <a:solidFill>
                  <a:srgbClr val="FFFFFF"/>
                </a:solidFill>
                <a:latin typeface="Tahoma"/>
                <a:cs typeface="Tahoma"/>
              </a:rPr>
              <a:t>5.</a:t>
            </a:r>
            <a:r>
              <a:rPr sz="563" spc="-5" dirty="0">
                <a:solidFill>
                  <a:srgbClr val="FFFFFF"/>
                </a:solidFill>
                <a:latin typeface="Tahoma"/>
                <a:cs typeface="Tahoma"/>
              </a:rPr>
              <a:t> </a:t>
            </a:r>
            <a:r>
              <a:rPr sz="563" spc="-11" dirty="0">
                <a:solidFill>
                  <a:srgbClr val="FFFFFF"/>
                </a:solidFill>
                <a:latin typeface="Tahoma"/>
                <a:cs typeface="Tahoma"/>
              </a:rPr>
              <a:t>Information</a:t>
            </a:r>
            <a:r>
              <a:rPr sz="563" spc="-5" dirty="0">
                <a:solidFill>
                  <a:srgbClr val="FFFFFF"/>
                </a:solidFill>
                <a:latin typeface="Tahoma"/>
                <a:cs typeface="Tahoma"/>
              </a:rPr>
              <a:t> </a:t>
            </a:r>
            <a:r>
              <a:rPr sz="563" spc="-11" dirty="0">
                <a:solidFill>
                  <a:srgbClr val="FFFFFF"/>
                </a:solidFill>
                <a:latin typeface="Tahoma"/>
                <a:cs typeface="Tahoma"/>
              </a:rPr>
              <a:t>Gathering</a:t>
            </a:r>
            <a:endParaRPr sz="563" dirty="0">
              <a:latin typeface="Tahoma"/>
              <a:cs typeface="Tahoma"/>
            </a:endParaRPr>
          </a:p>
        </p:txBody>
      </p:sp>
      <p:sp>
        <p:nvSpPr>
          <p:cNvPr id="8" name="object 8"/>
          <p:cNvSpPr/>
          <p:nvPr/>
        </p:nvSpPr>
        <p:spPr>
          <a:xfrm>
            <a:off x="6203140" y="5578619"/>
            <a:ext cx="140602" cy="263994"/>
          </a:xfrm>
          <a:custGeom>
            <a:avLst/>
            <a:gdLst/>
            <a:ahLst/>
            <a:cxnLst/>
            <a:rect l="l" t="t" r="r" b="b"/>
            <a:pathLst>
              <a:path w="274954" h="516254">
                <a:moveTo>
                  <a:pt x="22076" y="0"/>
                </a:moveTo>
                <a:lnTo>
                  <a:pt x="10593" y="67983"/>
                </a:lnTo>
                <a:lnTo>
                  <a:pt x="2926" y="123272"/>
                </a:lnTo>
                <a:lnTo>
                  <a:pt x="122" y="165550"/>
                </a:lnTo>
                <a:lnTo>
                  <a:pt x="0" y="171319"/>
                </a:lnTo>
                <a:lnTo>
                  <a:pt x="582" y="191138"/>
                </a:lnTo>
                <a:lnTo>
                  <a:pt x="6742" y="230887"/>
                </a:lnTo>
                <a:lnTo>
                  <a:pt x="20361" y="269706"/>
                </a:lnTo>
                <a:lnTo>
                  <a:pt x="42523" y="310689"/>
                </a:lnTo>
                <a:lnTo>
                  <a:pt x="74315" y="356932"/>
                </a:lnTo>
                <a:lnTo>
                  <a:pt x="116823" y="411529"/>
                </a:lnTo>
                <a:lnTo>
                  <a:pt x="142434" y="442928"/>
                </a:lnTo>
                <a:lnTo>
                  <a:pt x="203051" y="515861"/>
                </a:lnTo>
                <a:lnTo>
                  <a:pt x="189498" y="471485"/>
                </a:lnTo>
                <a:lnTo>
                  <a:pt x="179113" y="430174"/>
                </a:lnTo>
                <a:lnTo>
                  <a:pt x="171669" y="391814"/>
                </a:lnTo>
                <a:lnTo>
                  <a:pt x="166938" y="356292"/>
                </a:lnTo>
                <a:lnTo>
                  <a:pt x="164693" y="323494"/>
                </a:lnTo>
                <a:lnTo>
                  <a:pt x="164705" y="293306"/>
                </a:lnTo>
                <a:lnTo>
                  <a:pt x="170594" y="240304"/>
                </a:lnTo>
                <a:lnTo>
                  <a:pt x="182782" y="196375"/>
                </a:lnTo>
                <a:lnTo>
                  <a:pt x="190714" y="177442"/>
                </a:lnTo>
                <a:lnTo>
                  <a:pt x="86996" y="177442"/>
                </a:lnTo>
                <a:lnTo>
                  <a:pt x="45852" y="153997"/>
                </a:lnTo>
                <a:lnTo>
                  <a:pt x="24034" y="112428"/>
                </a:lnTo>
                <a:lnTo>
                  <a:pt x="21149" y="67983"/>
                </a:lnTo>
                <a:lnTo>
                  <a:pt x="21189" y="48297"/>
                </a:lnTo>
                <a:lnTo>
                  <a:pt x="21537" y="25726"/>
                </a:lnTo>
                <a:lnTo>
                  <a:pt x="22076" y="0"/>
                </a:lnTo>
                <a:close/>
              </a:path>
              <a:path w="274954" h="516254">
                <a:moveTo>
                  <a:pt x="222359" y="76231"/>
                </a:moveTo>
                <a:lnTo>
                  <a:pt x="180773" y="88062"/>
                </a:lnTo>
                <a:lnTo>
                  <a:pt x="143136" y="119309"/>
                </a:lnTo>
                <a:lnTo>
                  <a:pt x="86996" y="177442"/>
                </a:lnTo>
                <a:lnTo>
                  <a:pt x="190714" y="177442"/>
                </a:lnTo>
                <a:lnTo>
                  <a:pt x="199449" y="160609"/>
                </a:lnTo>
                <a:lnTo>
                  <a:pt x="208894" y="145503"/>
                </a:lnTo>
                <a:lnTo>
                  <a:pt x="238937" y="109924"/>
                </a:lnTo>
                <a:lnTo>
                  <a:pt x="274489" y="80962"/>
                </a:lnTo>
                <a:lnTo>
                  <a:pt x="254520" y="78446"/>
                </a:lnTo>
                <a:lnTo>
                  <a:pt x="242707" y="77185"/>
                </a:lnTo>
                <a:lnTo>
                  <a:pt x="232057" y="76410"/>
                </a:lnTo>
                <a:lnTo>
                  <a:pt x="222359" y="76231"/>
                </a:lnTo>
                <a:close/>
              </a:path>
            </a:pathLst>
          </a:custGeom>
          <a:solidFill>
            <a:srgbClr val="00467F"/>
          </a:solidFill>
        </p:spPr>
        <p:txBody>
          <a:bodyPr wrap="square" lIns="0" tIns="0" rIns="0" bIns="0" rtlCol="0"/>
          <a:lstStyle/>
          <a:p>
            <a:endParaRPr sz="920" dirty="0"/>
          </a:p>
        </p:txBody>
      </p:sp>
      <p:sp>
        <p:nvSpPr>
          <p:cNvPr id="9" name="object 9"/>
          <p:cNvSpPr/>
          <p:nvPr/>
        </p:nvSpPr>
        <p:spPr>
          <a:xfrm>
            <a:off x="6240014" y="5602530"/>
            <a:ext cx="36693" cy="50656"/>
          </a:xfrm>
          <a:custGeom>
            <a:avLst/>
            <a:gdLst/>
            <a:ahLst/>
            <a:cxnLst/>
            <a:rect l="l" t="t" r="r" b="b"/>
            <a:pathLst>
              <a:path w="71754" h="99059">
                <a:moveTo>
                  <a:pt x="42136" y="0"/>
                </a:moveTo>
                <a:lnTo>
                  <a:pt x="6064" y="30584"/>
                </a:lnTo>
                <a:lnTo>
                  <a:pt x="0" y="54621"/>
                </a:lnTo>
                <a:lnTo>
                  <a:pt x="406" y="68570"/>
                </a:lnTo>
                <a:lnTo>
                  <a:pt x="3707" y="80828"/>
                </a:lnTo>
                <a:lnTo>
                  <a:pt x="9648" y="90631"/>
                </a:lnTo>
                <a:lnTo>
                  <a:pt x="17977" y="97213"/>
                </a:lnTo>
                <a:lnTo>
                  <a:pt x="29558" y="98723"/>
                </a:lnTo>
                <a:lnTo>
                  <a:pt x="40546" y="96286"/>
                </a:lnTo>
                <a:lnTo>
                  <a:pt x="70278" y="52828"/>
                </a:lnTo>
                <a:lnTo>
                  <a:pt x="71576" y="37657"/>
                </a:lnTo>
                <a:lnTo>
                  <a:pt x="70270" y="24674"/>
                </a:lnTo>
                <a:lnTo>
                  <a:pt x="66615" y="14111"/>
                </a:lnTo>
                <a:lnTo>
                  <a:pt x="60867" y="6202"/>
                </a:lnTo>
                <a:lnTo>
                  <a:pt x="53284" y="1181"/>
                </a:lnTo>
                <a:lnTo>
                  <a:pt x="42136" y="0"/>
                </a:lnTo>
                <a:close/>
              </a:path>
            </a:pathLst>
          </a:custGeom>
          <a:solidFill>
            <a:srgbClr val="00467F"/>
          </a:solidFill>
        </p:spPr>
        <p:txBody>
          <a:bodyPr wrap="square" lIns="0" tIns="0" rIns="0" bIns="0" rtlCol="0"/>
          <a:lstStyle/>
          <a:p>
            <a:endParaRPr sz="920" dirty="0"/>
          </a:p>
        </p:txBody>
      </p:sp>
      <p:sp>
        <p:nvSpPr>
          <p:cNvPr id="10" name="object 10"/>
          <p:cNvSpPr txBox="1"/>
          <p:nvPr/>
        </p:nvSpPr>
        <p:spPr>
          <a:xfrm>
            <a:off x="2799328" y="5735786"/>
            <a:ext cx="103909" cy="70917"/>
          </a:xfrm>
          <a:prstGeom prst="rect">
            <a:avLst/>
          </a:prstGeom>
        </p:spPr>
        <p:txBody>
          <a:bodyPr vert="horz" wrap="square" lIns="0" tIns="0" rIns="0" bIns="0" rtlCol="0">
            <a:spAutoFit/>
          </a:bodyPr>
          <a:lstStyle/>
          <a:p>
            <a:pPr marL="6494"/>
            <a:r>
              <a:rPr sz="461" spc="13" dirty="0">
                <a:solidFill>
                  <a:srgbClr val="FFFFFF"/>
                </a:solidFill>
                <a:latin typeface="Tahoma"/>
                <a:cs typeface="Tahoma"/>
              </a:rPr>
              <a:t>5-6</a:t>
            </a:r>
            <a:endParaRPr sz="461" dirty="0">
              <a:latin typeface="Tahoma"/>
              <a:cs typeface="Tahoma"/>
            </a:endParaRPr>
          </a:p>
        </p:txBody>
      </p:sp>
      <p:sp>
        <p:nvSpPr>
          <p:cNvPr id="11" name="object 11"/>
          <p:cNvSpPr txBox="1">
            <a:spLocks noGrp="1"/>
          </p:cNvSpPr>
          <p:nvPr>
            <p:ph type="title"/>
          </p:nvPr>
        </p:nvSpPr>
        <p:spPr>
          <a:xfrm>
            <a:off x="762000" y="347422"/>
            <a:ext cx="7162800" cy="615553"/>
          </a:xfrm>
          <a:prstGeom prst="rect">
            <a:avLst/>
          </a:prstGeom>
        </p:spPr>
        <p:txBody>
          <a:bodyPr vert="horz" wrap="square" lIns="0" tIns="0" rIns="0" bIns="0" rtlCol="0" anchor="ctr" anchorCtr="0">
            <a:spAutoFit/>
          </a:bodyPr>
          <a:lstStyle/>
          <a:p>
            <a:pPr marL="3247" algn="ctr"/>
            <a:r>
              <a:rPr spc="-31" dirty="0">
                <a:latin typeface="Franklin Gothic Book" panose="020B0503020102020204" pitchFamily="34" charset="0"/>
                <a:cs typeface="Trebuchet MS"/>
              </a:rPr>
              <a:t> </a:t>
            </a:r>
            <a:r>
              <a:rPr spc="-133" dirty="0" smtClean="0">
                <a:latin typeface="Franklin Gothic Book" panose="020B0503020102020204" pitchFamily="34" charset="0"/>
                <a:cs typeface="Trebuchet MS"/>
              </a:rPr>
              <a:t>Grea</a:t>
            </a:r>
            <a:r>
              <a:rPr spc="-82" dirty="0" smtClean="0">
                <a:latin typeface="Franklin Gothic Book" panose="020B0503020102020204" pitchFamily="34" charset="0"/>
                <a:cs typeface="Trebuchet MS"/>
              </a:rPr>
              <a:t>t</a:t>
            </a:r>
            <a:r>
              <a:rPr spc="-31" dirty="0" smtClean="0">
                <a:latin typeface="Franklin Gothic Book" panose="020B0503020102020204" pitchFamily="34" charset="0"/>
                <a:cs typeface="Trebuchet MS"/>
              </a:rPr>
              <a:t> </a:t>
            </a:r>
            <a:r>
              <a:rPr spc="-71" dirty="0">
                <a:latin typeface="Franklin Gothic Book" panose="020B0503020102020204" pitchFamily="34" charset="0"/>
                <a:cs typeface="Trebuchet MS"/>
              </a:rPr>
              <a:t>Startin</a:t>
            </a:r>
            <a:r>
              <a:rPr spc="-56" dirty="0">
                <a:latin typeface="Franklin Gothic Book" panose="020B0503020102020204" pitchFamily="34" charset="0"/>
                <a:cs typeface="Trebuchet MS"/>
              </a:rPr>
              <a:t>g</a:t>
            </a:r>
            <a:r>
              <a:rPr spc="-31" dirty="0">
                <a:latin typeface="Franklin Gothic Book" panose="020B0503020102020204" pitchFamily="34" charset="0"/>
                <a:cs typeface="Trebuchet MS"/>
              </a:rPr>
              <a:t> </a:t>
            </a:r>
            <a:r>
              <a:rPr spc="-87" dirty="0" smtClean="0">
                <a:latin typeface="Franklin Gothic Book" panose="020B0503020102020204" pitchFamily="34" charset="0"/>
                <a:cs typeface="Trebuchet MS"/>
              </a:rPr>
              <a:t>Questions</a:t>
            </a:r>
            <a:r>
              <a:rPr lang="en-US" spc="-87" dirty="0" smtClean="0">
                <a:latin typeface="Franklin Gothic Book" panose="020B0503020102020204" pitchFamily="34" charset="0"/>
                <a:cs typeface="Trebuchet MS"/>
              </a:rPr>
              <a:t>, </a:t>
            </a:r>
            <a:r>
              <a:rPr lang="en-US" sz="2800" spc="-87" dirty="0" smtClean="0">
                <a:latin typeface="Franklin Gothic Book" panose="020B0503020102020204" pitchFamily="34" charset="0"/>
                <a:cs typeface="Trebuchet MS"/>
              </a:rPr>
              <a:t>continued</a:t>
            </a:r>
            <a:endParaRPr spc="-87" dirty="0">
              <a:latin typeface="Franklin Gothic Book" panose="020B0503020102020204" pitchFamily="34" charset="0"/>
              <a:cs typeface="Trebuchet MS"/>
            </a:endParaRPr>
          </a:p>
        </p:txBody>
      </p:sp>
      <p:sp>
        <p:nvSpPr>
          <p:cNvPr id="12" name="object 12"/>
          <p:cNvSpPr txBox="1"/>
          <p:nvPr/>
        </p:nvSpPr>
        <p:spPr>
          <a:xfrm>
            <a:off x="228600" y="1136221"/>
            <a:ext cx="9067800" cy="4520661"/>
          </a:xfrm>
          <a:prstGeom prst="rect">
            <a:avLst/>
          </a:prstGeom>
        </p:spPr>
        <p:txBody>
          <a:bodyPr vert="horz" wrap="square" lIns="0" tIns="0" rIns="0" bIns="0" rtlCol="0">
            <a:spAutoFit/>
          </a:bodyPr>
          <a:lstStyle/>
          <a:p>
            <a:pPr marL="162354" marR="101633" indent="-155860">
              <a:lnSpc>
                <a:spcPct val="133300"/>
              </a:lnSpc>
              <a:spcBef>
                <a:spcPts val="614"/>
              </a:spcBef>
              <a:buClr>
                <a:srgbClr val="00467F"/>
              </a:buClr>
              <a:buFont typeface="Tahoma"/>
              <a:buAutoNum type="arabicPeriod"/>
              <a:tabLst>
                <a:tab pos="162354" algn="l"/>
                <a:tab pos="2630129" algn="l"/>
              </a:tabLst>
            </a:pPr>
            <a:r>
              <a:rPr sz="2400" dirty="0">
                <a:latin typeface="Franklin Gothic Book" panose="020B0503020102020204" pitchFamily="34" charset="0"/>
                <a:cs typeface="Tahoma"/>
              </a:rPr>
              <a:t>Start</a:t>
            </a:r>
            <a:r>
              <a:rPr sz="2400" spc="-8" dirty="0">
                <a:latin typeface="Franklin Gothic Book" panose="020B0503020102020204" pitchFamily="34" charset="0"/>
                <a:cs typeface="Tahoma"/>
              </a:rPr>
              <a:t> </a:t>
            </a:r>
            <a:r>
              <a:rPr sz="2400" spc="-20" dirty="0">
                <a:latin typeface="Franklin Gothic Book" panose="020B0503020102020204" pitchFamily="34" charset="0"/>
                <a:cs typeface="Tahoma"/>
              </a:rPr>
              <a:t>by</a:t>
            </a:r>
            <a:r>
              <a:rPr sz="2400" spc="-8" dirty="0">
                <a:latin typeface="Franklin Gothic Book" panose="020B0503020102020204" pitchFamily="34" charset="0"/>
                <a:cs typeface="Tahoma"/>
              </a:rPr>
              <a:t> </a:t>
            </a:r>
            <a:r>
              <a:rPr sz="2400" spc="-5" dirty="0">
                <a:latin typeface="Franklin Gothic Book" panose="020B0503020102020204" pitchFamily="34" charset="0"/>
                <a:cs typeface="Tahoma"/>
              </a:rPr>
              <a:t>announcing</a:t>
            </a:r>
            <a:r>
              <a:rPr sz="2400" spc="-8" dirty="0">
                <a:latin typeface="Franklin Gothic Book" panose="020B0503020102020204" pitchFamily="34" charset="0"/>
                <a:cs typeface="Tahoma"/>
              </a:rPr>
              <a:t> </a:t>
            </a:r>
            <a:r>
              <a:rPr sz="2400" dirty="0">
                <a:latin typeface="Franklin Gothic Book" panose="020B0503020102020204" pitchFamily="34" charset="0"/>
                <a:cs typeface="Tahoma"/>
              </a:rPr>
              <a:t>which</a:t>
            </a:r>
            <a:r>
              <a:rPr sz="2400" spc="-8" dirty="0">
                <a:latin typeface="Franklin Gothic Book" panose="020B0503020102020204" pitchFamily="34" charset="0"/>
                <a:cs typeface="Tahoma"/>
              </a:rPr>
              <a:t> </a:t>
            </a:r>
            <a:r>
              <a:rPr sz="2400" spc="2" dirty="0">
                <a:latin typeface="Franklin Gothic Book" panose="020B0503020102020204" pitchFamily="34" charset="0"/>
                <a:cs typeface="Tahoma"/>
              </a:rPr>
              <a:t>participant</a:t>
            </a:r>
            <a:r>
              <a:rPr sz="2400" spc="-8" dirty="0">
                <a:latin typeface="Franklin Gothic Book" panose="020B0503020102020204" pitchFamily="34" charset="0"/>
                <a:cs typeface="Tahoma"/>
              </a:rPr>
              <a:t> </a:t>
            </a:r>
            <a:r>
              <a:rPr sz="2400" spc="13" dirty="0">
                <a:latin typeface="Franklin Gothic Book" panose="020B0503020102020204" pitchFamily="34" charset="0"/>
                <a:cs typeface="Tahoma"/>
              </a:rPr>
              <a:t>will</a:t>
            </a:r>
            <a:r>
              <a:rPr sz="2400" spc="-8" dirty="0">
                <a:latin typeface="Franklin Gothic Book" panose="020B0503020102020204" pitchFamily="34" charset="0"/>
                <a:cs typeface="Tahoma"/>
              </a:rPr>
              <a:t> </a:t>
            </a:r>
            <a:r>
              <a:rPr sz="2400" spc="-26" dirty="0">
                <a:latin typeface="Franklin Gothic Book" panose="020B0503020102020204" pitchFamily="34" charset="0"/>
                <a:cs typeface="Tahoma"/>
              </a:rPr>
              <a:t>r</a:t>
            </a:r>
            <a:r>
              <a:rPr lang="en-US" sz="2400" u="sng" spc="-8" dirty="0">
                <a:latin typeface="Franklin Gothic Book" panose="020B0503020102020204" pitchFamily="34" charset="0"/>
                <a:cs typeface="Tahoma"/>
              </a:rPr>
              <a:t>espond </a:t>
            </a:r>
            <a:r>
              <a:rPr sz="2400" spc="-8" dirty="0">
                <a:latin typeface="Franklin Gothic Book" panose="020B0503020102020204" pitchFamily="34" charset="0"/>
                <a:cs typeface="Tahoma"/>
              </a:rPr>
              <a:t>first </a:t>
            </a:r>
            <a:r>
              <a:rPr sz="2400" spc="-11" dirty="0">
                <a:latin typeface="Franklin Gothic Book" panose="020B0503020102020204" pitchFamily="34" charset="0"/>
                <a:cs typeface="Tahoma"/>
              </a:rPr>
              <a:t>and</a:t>
            </a:r>
            <a:r>
              <a:rPr sz="2400" spc="-8" dirty="0">
                <a:latin typeface="Franklin Gothic Book" panose="020B0503020102020204" pitchFamily="34" charset="0"/>
                <a:cs typeface="Tahoma"/>
              </a:rPr>
              <a:t> </a:t>
            </a:r>
            <a:r>
              <a:rPr sz="2400" spc="-13" dirty="0">
                <a:latin typeface="Franklin Gothic Book" panose="020B0503020102020204" pitchFamily="34" charset="0"/>
                <a:cs typeface="Tahoma"/>
              </a:rPr>
              <a:t>the</a:t>
            </a:r>
            <a:r>
              <a:rPr sz="2400" spc="-8" dirty="0">
                <a:latin typeface="Franklin Gothic Book" panose="020B0503020102020204" pitchFamily="34" charset="0"/>
                <a:cs typeface="Tahoma"/>
              </a:rPr>
              <a:t> </a:t>
            </a:r>
            <a:r>
              <a:rPr sz="2400" spc="-23" dirty="0">
                <a:latin typeface="Franklin Gothic Book" panose="020B0503020102020204" pitchFamily="34" charset="0"/>
                <a:cs typeface="Tahoma"/>
              </a:rPr>
              <a:t>order</a:t>
            </a:r>
            <a:r>
              <a:rPr sz="2400" spc="-15" dirty="0">
                <a:latin typeface="Franklin Gothic Book" panose="020B0503020102020204" pitchFamily="34" charset="0"/>
                <a:cs typeface="Tahoma"/>
              </a:rPr>
              <a:t> </a:t>
            </a:r>
            <a:r>
              <a:rPr sz="2400" spc="13" dirty="0">
                <a:latin typeface="Franklin Gothic Book" panose="020B0503020102020204" pitchFamily="34" charset="0"/>
                <a:cs typeface="Tahoma"/>
              </a:rPr>
              <a:t>in</a:t>
            </a:r>
            <a:r>
              <a:rPr sz="2400" spc="-8" dirty="0">
                <a:latin typeface="Franklin Gothic Book" panose="020B0503020102020204" pitchFamily="34" charset="0"/>
                <a:cs typeface="Tahoma"/>
              </a:rPr>
              <a:t> </a:t>
            </a:r>
            <a:r>
              <a:rPr sz="2400" dirty="0">
                <a:latin typeface="Franklin Gothic Book" panose="020B0503020102020204" pitchFamily="34" charset="0"/>
                <a:cs typeface="Tahoma"/>
              </a:rPr>
              <a:t>which</a:t>
            </a:r>
            <a:r>
              <a:rPr sz="2400" spc="-8" dirty="0">
                <a:latin typeface="Franklin Gothic Book" panose="020B0503020102020204" pitchFamily="34" charset="0"/>
                <a:cs typeface="Tahoma"/>
              </a:rPr>
              <a:t> </a:t>
            </a:r>
            <a:r>
              <a:rPr sz="2400" spc="-13" dirty="0">
                <a:latin typeface="Franklin Gothic Book" panose="020B0503020102020204" pitchFamily="34" charset="0"/>
                <a:cs typeface="Tahoma"/>
              </a:rPr>
              <a:t>the</a:t>
            </a:r>
            <a:r>
              <a:rPr sz="2400" spc="-8" dirty="0">
                <a:latin typeface="Franklin Gothic Book" panose="020B0503020102020204" pitchFamily="34" charset="0"/>
                <a:cs typeface="Tahoma"/>
              </a:rPr>
              <a:t> </a:t>
            </a:r>
            <a:r>
              <a:rPr lang="en-US" sz="2400" spc="-8" dirty="0" smtClean="0">
                <a:latin typeface="Franklin Gothic Book" panose="020B0503020102020204" pitchFamily="34" charset="0"/>
                <a:cs typeface="Tahoma"/>
              </a:rPr>
              <a:t>role call is ordered.</a:t>
            </a:r>
            <a:endParaRPr lang="en-US" sz="2400" spc="2" dirty="0" smtClean="0">
              <a:solidFill>
                <a:schemeClr val="accent5">
                  <a:lumMod val="75000"/>
                </a:schemeClr>
              </a:solidFill>
              <a:latin typeface="Franklin Gothic Book" panose="020B0503020102020204" pitchFamily="34" charset="0"/>
              <a:cs typeface="Tahoma"/>
            </a:endParaRPr>
          </a:p>
          <a:p>
            <a:pPr marL="6494" marR="101633">
              <a:lnSpc>
                <a:spcPct val="133300"/>
              </a:lnSpc>
              <a:spcBef>
                <a:spcPts val="614"/>
              </a:spcBef>
              <a:buClr>
                <a:srgbClr val="00467F"/>
              </a:buClr>
              <a:tabLst>
                <a:tab pos="162354" algn="l"/>
                <a:tab pos="2630129" algn="l"/>
              </a:tabLst>
            </a:pPr>
            <a:r>
              <a:rPr lang="en-US" sz="2400" spc="2" dirty="0" smtClean="0">
                <a:solidFill>
                  <a:schemeClr val="accent5">
                    <a:lumMod val="75000"/>
                  </a:schemeClr>
                </a:solidFill>
                <a:latin typeface="Franklin Gothic Book" panose="020B0503020102020204" pitchFamily="34" charset="0"/>
                <a:cs typeface="Tahoma"/>
              </a:rPr>
              <a:t>     We’ll start by going around the room starting with…</a:t>
            </a:r>
            <a:endParaRPr sz="2400" dirty="0" smtClean="0">
              <a:solidFill>
                <a:schemeClr val="accent5">
                  <a:lumMod val="75000"/>
                </a:schemeClr>
              </a:solidFill>
              <a:latin typeface="Franklin Gothic Book" panose="020B0503020102020204" pitchFamily="34" charset="0"/>
              <a:cs typeface="Times New Roman"/>
            </a:endParaRPr>
          </a:p>
          <a:p>
            <a:pPr marL="6494">
              <a:spcBef>
                <a:spcPts val="600"/>
              </a:spcBef>
              <a:buClr>
                <a:srgbClr val="00467F"/>
              </a:buClr>
              <a:tabLst>
                <a:tab pos="162354" algn="l"/>
              </a:tabLst>
            </a:pPr>
            <a:r>
              <a:rPr lang="en-US" sz="2400" spc="2" dirty="0" smtClean="0">
                <a:solidFill>
                  <a:schemeClr val="accent5">
                    <a:lumMod val="75000"/>
                  </a:schemeClr>
                </a:solidFill>
                <a:latin typeface="Franklin Gothic Book" panose="020B0503020102020204" pitchFamily="34" charset="0"/>
                <a:cs typeface="Tahoma"/>
              </a:rPr>
              <a:t>2.  </a:t>
            </a:r>
            <a:r>
              <a:rPr sz="2400" spc="2" dirty="0" smtClean="0">
                <a:latin typeface="Franklin Gothic Book" panose="020B0503020102020204" pitchFamily="34" charset="0"/>
                <a:cs typeface="Tahoma"/>
              </a:rPr>
              <a:t>Begin</a:t>
            </a:r>
            <a:r>
              <a:rPr sz="2400" spc="-8" dirty="0" smtClean="0">
                <a:latin typeface="Franklin Gothic Book" panose="020B0503020102020204" pitchFamily="34" charset="0"/>
                <a:cs typeface="Tahoma"/>
              </a:rPr>
              <a:t> with </a:t>
            </a:r>
            <a:r>
              <a:rPr sz="2400" spc="-13" dirty="0" smtClean="0">
                <a:latin typeface="Franklin Gothic Book" panose="020B0503020102020204" pitchFamily="34" charset="0"/>
                <a:cs typeface="Tahoma"/>
              </a:rPr>
              <a:t>an</a:t>
            </a:r>
            <a:r>
              <a:rPr sz="2400" spc="-8" dirty="0" smtClean="0">
                <a:latin typeface="Franklin Gothic Book" panose="020B0503020102020204" pitchFamily="34" charset="0"/>
                <a:cs typeface="Tahoma"/>
              </a:rPr>
              <a:t> </a:t>
            </a:r>
            <a:r>
              <a:rPr sz="2400" dirty="0" smtClean="0">
                <a:latin typeface="Franklin Gothic Book" panose="020B0503020102020204" pitchFamily="34" charset="0"/>
                <a:cs typeface="Tahoma"/>
              </a:rPr>
              <a:t>image-building</a:t>
            </a:r>
            <a:r>
              <a:rPr sz="2400" spc="-8" dirty="0" smtClean="0">
                <a:latin typeface="Franklin Gothic Book" panose="020B0503020102020204" pitchFamily="34" charset="0"/>
                <a:cs typeface="Tahoma"/>
              </a:rPr>
              <a:t> </a:t>
            </a:r>
            <a:r>
              <a:rPr sz="2400" spc="-15" dirty="0" smtClean="0">
                <a:latin typeface="Franklin Gothic Book" panose="020B0503020102020204" pitchFamily="34" charset="0"/>
                <a:cs typeface="Tahoma"/>
              </a:rPr>
              <a:t>phrase:</a:t>
            </a:r>
            <a:endParaRPr sz="2400" dirty="0" smtClean="0">
              <a:latin typeface="Franklin Gothic Book" panose="020B0503020102020204" pitchFamily="34" charset="0"/>
              <a:cs typeface="Tahoma"/>
            </a:endParaRPr>
          </a:p>
          <a:p>
            <a:pPr marL="162354">
              <a:spcBef>
                <a:spcPts val="600"/>
              </a:spcBef>
            </a:pPr>
            <a:r>
              <a:rPr lang="en-US" sz="2400" spc="13" dirty="0" smtClean="0">
                <a:solidFill>
                  <a:schemeClr val="accent5">
                    <a:lumMod val="75000"/>
                  </a:schemeClr>
                </a:solidFill>
                <a:latin typeface="Franklin Gothic Book" panose="020B0503020102020204" pitchFamily="34" charset="0"/>
                <a:cs typeface="Tahoma"/>
              </a:rPr>
              <a:t>   </a:t>
            </a:r>
            <a:r>
              <a:rPr sz="2400" spc="13" dirty="0" smtClean="0">
                <a:solidFill>
                  <a:schemeClr val="accent5">
                    <a:lumMod val="75000"/>
                  </a:schemeClr>
                </a:solidFill>
                <a:latin typeface="Franklin Gothic Book" panose="020B0503020102020204" pitchFamily="34" charset="0"/>
                <a:cs typeface="Tahoma"/>
              </a:rPr>
              <a:t>“</a:t>
            </a:r>
            <a:r>
              <a:rPr sz="2400" spc="13" dirty="0">
                <a:solidFill>
                  <a:schemeClr val="accent5">
                    <a:lumMod val="75000"/>
                  </a:schemeClr>
                </a:solidFill>
                <a:latin typeface="Franklin Gothic Book" panose="020B0503020102020204" pitchFamily="34" charset="0"/>
                <a:cs typeface="Tahoma"/>
              </a:rPr>
              <a:t>Think</a:t>
            </a:r>
            <a:r>
              <a:rPr sz="2400" spc="-8" dirty="0">
                <a:solidFill>
                  <a:schemeClr val="accent5">
                    <a:lumMod val="75000"/>
                  </a:schemeClr>
                </a:solidFill>
                <a:latin typeface="Franklin Gothic Book" panose="020B0503020102020204" pitchFamily="34" charset="0"/>
                <a:cs typeface="Tahoma"/>
              </a:rPr>
              <a:t> </a:t>
            </a:r>
            <a:r>
              <a:rPr sz="2400" spc="-13" dirty="0">
                <a:solidFill>
                  <a:schemeClr val="accent5">
                    <a:lumMod val="75000"/>
                  </a:schemeClr>
                </a:solidFill>
                <a:latin typeface="Franklin Gothic Book" panose="020B0503020102020204" pitchFamily="34" charset="0"/>
                <a:cs typeface="Tahoma"/>
              </a:rPr>
              <a:t>about</a:t>
            </a:r>
            <a:r>
              <a:rPr sz="2400" spc="-8" dirty="0">
                <a:solidFill>
                  <a:schemeClr val="accent5">
                    <a:lumMod val="75000"/>
                  </a:schemeClr>
                </a:solidFill>
                <a:latin typeface="Franklin Gothic Book" panose="020B0503020102020204" pitchFamily="34" charset="0"/>
                <a:cs typeface="Tahoma"/>
              </a:rPr>
              <a:t> </a:t>
            </a:r>
            <a:r>
              <a:rPr sz="2400" dirty="0">
                <a:solidFill>
                  <a:schemeClr val="accent5">
                    <a:lumMod val="75000"/>
                  </a:schemeClr>
                </a:solidFill>
                <a:latin typeface="Franklin Gothic Book" panose="020B0503020102020204" pitchFamily="34" charset="0"/>
                <a:cs typeface="Tahoma"/>
              </a:rPr>
              <a:t>.</a:t>
            </a:r>
            <a:r>
              <a:rPr sz="2400" spc="-8" dirty="0">
                <a:solidFill>
                  <a:schemeClr val="accent5">
                    <a:lumMod val="75000"/>
                  </a:schemeClr>
                </a:solidFill>
                <a:latin typeface="Franklin Gothic Book" panose="020B0503020102020204" pitchFamily="34" charset="0"/>
                <a:cs typeface="Tahoma"/>
              </a:rPr>
              <a:t> </a:t>
            </a:r>
            <a:r>
              <a:rPr sz="2400" dirty="0">
                <a:solidFill>
                  <a:schemeClr val="accent5">
                    <a:lumMod val="75000"/>
                  </a:schemeClr>
                </a:solidFill>
                <a:latin typeface="Franklin Gothic Book" panose="020B0503020102020204" pitchFamily="34" charset="0"/>
                <a:cs typeface="Tahoma"/>
              </a:rPr>
              <a:t>.</a:t>
            </a:r>
            <a:r>
              <a:rPr sz="2400" spc="-8" dirty="0">
                <a:solidFill>
                  <a:schemeClr val="accent5">
                    <a:lumMod val="75000"/>
                  </a:schemeClr>
                </a:solidFill>
                <a:latin typeface="Franklin Gothic Book" panose="020B0503020102020204" pitchFamily="34" charset="0"/>
                <a:cs typeface="Tahoma"/>
              </a:rPr>
              <a:t> </a:t>
            </a:r>
            <a:r>
              <a:rPr sz="2400" dirty="0">
                <a:solidFill>
                  <a:schemeClr val="accent5">
                    <a:lumMod val="75000"/>
                  </a:schemeClr>
                </a:solidFill>
                <a:latin typeface="Franklin Gothic Book" panose="020B0503020102020204" pitchFamily="34" charset="0"/>
                <a:cs typeface="Tahoma"/>
              </a:rPr>
              <a:t>.</a:t>
            </a:r>
            <a:r>
              <a:rPr sz="2400" spc="-8" dirty="0">
                <a:solidFill>
                  <a:schemeClr val="accent5">
                    <a:lumMod val="75000"/>
                  </a:schemeClr>
                </a:solidFill>
                <a:latin typeface="Franklin Gothic Book" panose="020B0503020102020204" pitchFamily="34" charset="0"/>
                <a:cs typeface="Tahoma"/>
              </a:rPr>
              <a:t> </a:t>
            </a:r>
            <a:r>
              <a:rPr sz="2400" spc="-13" dirty="0">
                <a:solidFill>
                  <a:schemeClr val="accent5">
                    <a:lumMod val="75000"/>
                  </a:schemeClr>
                </a:solidFill>
                <a:latin typeface="Franklin Gothic Book" panose="020B0503020102020204" pitchFamily="34" charset="0"/>
                <a:cs typeface="Tahoma"/>
              </a:rPr>
              <a:t>Imagine</a:t>
            </a:r>
            <a:r>
              <a:rPr sz="2400" spc="-8" dirty="0">
                <a:solidFill>
                  <a:schemeClr val="accent5">
                    <a:lumMod val="75000"/>
                  </a:schemeClr>
                </a:solidFill>
                <a:latin typeface="Franklin Gothic Book" panose="020B0503020102020204" pitchFamily="34" charset="0"/>
                <a:cs typeface="Tahoma"/>
              </a:rPr>
              <a:t> </a:t>
            </a:r>
            <a:r>
              <a:rPr sz="2400" dirty="0">
                <a:solidFill>
                  <a:schemeClr val="accent5">
                    <a:lumMod val="75000"/>
                  </a:schemeClr>
                </a:solidFill>
                <a:latin typeface="Franklin Gothic Book" panose="020B0503020102020204" pitchFamily="34" charset="0"/>
                <a:cs typeface="Tahoma"/>
              </a:rPr>
              <a:t>.</a:t>
            </a:r>
            <a:r>
              <a:rPr sz="2400" spc="-8" dirty="0">
                <a:solidFill>
                  <a:schemeClr val="accent5">
                    <a:lumMod val="75000"/>
                  </a:schemeClr>
                </a:solidFill>
                <a:latin typeface="Franklin Gothic Book" panose="020B0503020102020204" pitchFamily="34" charset="0"/>
                <a:cs typeface="Tahoma"/>
              </a:rPr>
              <a:t> </a:t>
            </a:r>
            <a:r>
              <a:rPr sz="2400" dirty="0">
                <a:solidFill>
                  <a:schemeClr val="accent5">
                    <a:lumMod val="75000"/>
                  </a:schemeClr>
                </a:solidFill>
                <a:latin typeface="Franklin Gothic Book" panose="020B0503020102020204" pitchFamily="34" charset="0"/>
                <a:cs typeface="Tahoma"/>
              </a:rPr>
              <a:t>.</a:t>
            </a:r>
            <a:r>
              <a:rPr sz="2400" spc="-8" dirty="0">
                <a:solidFill>
                  <a:schemeClr val="accent5">
                    <a:lumMod val="75000"/>
                  </a:schemeClr>
                </a:solidFill>
                <a:latin typeface="Franklin Gothic Book" panose="020B0503020102020204" pitchFamily="34" charset="0"/>
                <a:cs typeface="Tahoma"/>
              </a:rPr>
              <a:t> </a:t>
            </a:r>
            <a:r>
              <a:rPr sz="2400" dirty="0">
                <a:solidFill>
                  <a:schemeClr val="accent5">
                    <a:lumMod val="75000"/>
                  </a:schemeClr>
                </a:solidFill>
                <a:latin typeface="Franklin Gothic Book" panose="020B0503020102020204" pitchFamily="34" charset="0"/>
                <a:cs typeface="Tahoma"/>
              </a:rPr>
              <a:t>.</a:t>
            </a:r>
            <a:r>
              <a:rPr sz="2400" spc="-8" dirty="0">
                <a:solidFill>
                  <a:schemeClr val="accent5">
                    <a:lumMod val="75000"/>
                  </a:schemeClr>
                </a:solidFill>
                <a:latin typeface="Franklin Gothic Book" panose="020B0503020102020204" pitchFamily="34" charset="0"/>
                <a:cs typeface="Tahoma"/>
              </a:rPr>
              <a:t> </a:t>
            </a:r>
            <a:r>
              <a:rPr sz="2400" spc="-13" dirty="0">
                <a:solidFill>
                  <a:schemeClr val="accent5">
                    <a:lumMod val="75000"/>
                  </a:schemeClr>
                </a:solidFill>
                <a:latin typeface="Franklin Gothic Book" panose="020B0503020102020204" pitchFamily="34" charset="0"/>
                <a:cs typeface="Tahoma"/>
              </a:rPr>
              <a:t>If</a:t>
            </a:r>
            <a:r>
              <a:rPr sz="2400" spc="-8" dirty="0">
                <a:solidFill>
                  <a:schemeClr val="accent5">
                    <a:lumMod val="75000"/>
                  </a:schemeClr>
                </a:solidFill>
                <a:latin typeface="Franklin Gothic Book" panose="020B0503020102020204" pitchFamily="34" charset="0"/>
                <a:cs typeface="Tahoma"/>
              </a:rPr>
              <a:t> </a:t>
            </a:r>
            <a:r>
              <a:rPr sz="2400" dirty="0">
                <a:solidFill>
                  <a:schemeClr val="accent5">
                    <a:lumMod val="75000"/>
                  </a:schemeClr>
                </a:solidFill>
                <a:latin typeface="Franklin Gothic Book" panose="020B0503020102020204" pitchFamily="34" charset="0"/>
                <a:cs typeface="Tahoma"/>
              </a:rPr>
              <a:t>.</a:t>
            </a:r>
            <a:r>
              <a:rPr sz="2400" spc="-8" dirty="0">
                <a:solidFill>
                  <a:schemeClr val="accent5">
                    <a:lumMod val="75000"/>
                  </a:schemeClr>
                </a:solidFill>
                <a:latin typeface="Franklin Gothic Book" panose="020B0503020102020204" pitchFamily="34" charset="0"/>
                <a:cs typeface="Tahoma"/>
              </a:rPr>
              <a:t> </a:t>
            </a:r>
            <a:r>
              <a:rPr sz="2400" dirty="0">
                <a:solidFill>
                  <a:schemeClr val="accent5">
                    <a:lumMod val="75000"/>
                  </a:schemeClr>
                </a:solidFill>
                <a:latin typeface="Franklin Gothic Book" panose="020B0503020102020204" pitchFamily="34" charset="0"/>
                <a:cs typeface="Tahoma"/>
              </a:rPr>
              <a:t>.</a:t>
            </a:r>
            <a:r>
              <a:rPr sz="2400" spc="-8" dirty="0">
                <a:solidFill>
                  <a:schemeClr val="accent5">
                    <a:lumMod val="75000"/>
                  </a:schemeClr>
                </a:solidFill>
                <a:latin typeface="Franklin Gothic Book" panose="020B0503020102020204" pitchFamily="34" charset="0"/>
                <a:cs typeface="Tahoma"/>
              </a:rPr>
              <a:t> </a:t>
            </a:r>
            <a:r>
              <a:rPr sz="2400" dirty="0">
                <a:solidFill>
                  <a:schemeClr val="accent5">
                    <a:lumMod val="75000"/>
                  </a:schemeClr>
                </a:solidFill>
                <a:latin typeface="Franklin Gothic Book" panose="020B0503020102020204" pitchFamily="34" charset="0"/>
                <a:cs typeface="Tahoma"/>
              </a:rPr>
              <a:t>.</a:t>
            </a:r>
            <a:r>
              <a:rPr sz="2400" spc="-8" dirty="0">
                <a:solidFill>
                  <a:schemeClr val="accent5">
                    <a:lumMod val="75000"/>
                  </a:schemeClr>
                </a:solidFill>
                <a:latin typeface="Franklin Gothic Book" panose="020B0503020102020204" pitchFamily="34" charset="0"/>
                <a:cs typeface="Tahoma"/>
              </a:rPr>
              <a:t> </a:t>
            </a:r>
            <a:r>
              <a:rPr sz="2400" spc="-5" dirty="0">
                <a:solidFill>
                  <a:schemeClr val="accent5">
                    <a:lumMod val="75000"/>
                  </a:schemeClr>
                </a:solidFill>
                <a:latin typeface="Franklin Gothic Book" panose="020B0503020102020204" pitchFamily="34" charset="0"/>
                <a:cs typeface="Tahoma"/>
              </a:rPr>
              <a:t>Consider</a:t>
            </a:r>
            <a:r>
              <a:rPr sz="2400" spc="-8" dirty="0">
                <a:solidFill>
                  <a:schemeClr val="accent5">
                    <a:lumMod val="75000"/>
                  </a:schemeClr>
                </a:solidFill>
                <a:latin typeface="Franklin Gothic Book" panose="020B0503020102020204" pitchFamily="34" charset="0"/>
                <a:cs typeface="Tahoma"/>
              </a:rPr>
              <a:t> </a:t>
            </a:r>
            <a:r>
              <a:rPr sz="2400" dirty="0">
                <a:solidFill>
                  <a:schemeClr val="accent5">
                    <a:lumMod val="75000"/>
                  </a:schemeClr>
                </a:solidFill>
                <a:latin typeface="Franklin Gothic Book" panose="020B0503020102020204" pitchFamily="34" charset="0"/>
                <a:cs typeface="Tahoma"/>
              </a:rPr>
              <a:t>.</a:t>
            </a:r>
            <a:r>
              <a:rPr sz="2400" spc="-8" dirty="0">
                <a:solidFill>
                  <a:schemeClr val="accent5">
                    <a:lumMod val="75000"/>
                  </a:schemeClr>
                </a:solidFill>
                <a:latin typeface="Franklin Gothic Book" panose="020B0503020102020204" pitchFamily="34" charset="0"/>
                <a:cs typeface="Tahoma"/>
              </a:rPr>
              <a:t> </a:t>
            </a:r>
            <a:r>
              <a:rPr sz="2400" dirty="0">
                <a:solidFill>
                  <a:schemeClr val="accent5">
                    <a:lumMod val="75000"/>
                  </a:schemeClr>
                </a:solidFill>
                <a:latin typeface="Franklin Gothic Book" panose="020B0503020102020204" pitchFamily="34" charset="0"/>
                <a:cs typeface="Tahoma"/>
              </a:rPr>
              <a:t>.</a:t>
            </a:r>
            <a:r>
              <a:rPr sz="2400" spc="-8" dirty="0">
                <a:solidFill>
                  <a:schemeClr val="accent5">
                    <a:lumMod val="75000"/>
                  </a:schemeClr>
                </a:solidFill>
                <a:latin typeface="Franklin Gothic Book" panose="020B0503020102020204" pitchFamily="34" charset="0"/>
                <a:cs typeface="Tahoma"/>
              </a:rPr>
              <a:t> </a:t>
            </a:r>
            <a:r>
              <a:rPr sz="2400" spc="36" dirty="0" smtClean="0">
                <a:solidFill>
                  <a:schemeClr val="accent5">
                    <a:lumMod val="75000"/>
                  </a:schemeClr>
                </a:solidFill>
                <a:latin typeface="Franklin Gothic Book" panose="020B0503020102020204" pitchFamily="34" charset="0"/>
                <a:cs typeface="Tahoma"/>
              </a:rPr>
              <a:t>.”</a:t>
            </a:r>
            <a:endParaRPr sz="2400" dirty="0">
              <a:latin typeface="Franklin Gothic Book" panose="020B0503020102020204" pitchFamily="34" charset="0"/>
              <a:cs typeface="Tahoma"/>
            </a:endParaRPr>
          </a:p>
          <a:p>
            <a:pPr marL="162354" marR="224048" indent="-155860">
              <a:spcBef>
                <a:spcPts val="614"/>
              </a:spcBef>
              <a:buClr>
                <a:srgbClr val="00467F"/>
              </a:buClr>
              <a:buFont typeface="Tahoma"/>
              <a:buAutoNum type="arabicPeriod" startAt="3"/>
              <a:tabLst>
                <a:tab pos="162354" algn="l"/>
              </a:tabLst>
            </a:pPr>
            <a:r>
              <a:rPr sz="2400" spc="-5" dirty="0">
                <a:latin typeface="Franklin Gothic Book" panose="020B0503020102020204" pitchFamily="34" charset="0"/>
                <a:cs typeface="Tahoma"/>
              </a:rPr>
              <a:t>Extend</a:t>
            </a:r>
            <a:r>
              <a:rPr sz="2400" spc="-8" dirty="0">
                <a:latin typeface="Franklin Gothic Book" panose="020B0503020102020204" pitchFamily="34" charset="0"/>
                <a:cs typeface="Tahoma"/>
              </a:rPr>
              <a:t> </a:t>
            </a:r>
            <a:r>
              <a:rPr sz="2400" spc="-13" dirty="0">
                <a:latin typeface="Franklin Gothic Book" panose="020B0503020102020204" pitchFamily="34" charset="0"/>
                <a:cs typeface="Tahoma"/>
              </a:rPr>
              <a:t>the</a:t>
            </a:r>
            <a:r>
              <a:rPr sz="2400" spc="-8" dirty="0">
                <a:latin typeface="Franklin Gothic Book" panose="020B0503020102020204" pitchFamily="34" charset="0"/>
                <a:cs typeface="Tahoma"/>
              </a:rPr>
              <a:t> </a:t>
            </a:r>
            <a:r>
              <a:rPr sz="2400" spc="-13" dirty="0">
                <a:latin typeface="Franklin Gothic Book" panose="020B0503020102020204" pitchFamily="34" charset="0"/>
                <a:cs typeface="Tahoma"/>
              </a:rPr>
              <a:t>image</a:t>
            </a:r>
            <a:r>
              <a:rPr sz="2400" spc="-8" dirty="0">
                <a:latin typeface="Franklin Gothic Book" panose="020B0503020102020204" pitchFamily="34" charset="0"/>
                <a:cs typeface="Tahoma"/>
              </a:rPr>
              <a:t> </a:t>
            </a:r>
            <a:r>
              <a:rPr sz="2400" spc="-20" dirty="0">
                <a:latin typeface="Franklin Gothic Book" panose="020B0503020102020204" pitchFamily="34" charset="0"/>
                <a:cs typeface="Tahoma"/>
              </a:rPr>
              <a:t>so</a:t>
            </a:r>
            <a:r>
              <a:rPr sz="2400" spc="-8" dirty="0">
                <a:latin typeface="Franklin Gothic Book" panose="020B0503020102020204" pitchFamily="34" charset="0"/>
                <a:cs typeface="Tahoma"/>
              </a:rPr>
              <a:t> </a:t>
            </a:r>
            <a:r>
              <a:rPr sz="2400" spc="-13" dirty="0">
                <a:latin typeface="Franklin Gothic Book" panose="020B0503020102020204" pitchFamily="34" charset="0"/>
                <a:cs typeface="Tahoma"/>
              </a:rPr>
              <a:t>the</a:t>
            </a:r>
            <a:r>
              <a:rPr sz="2400" spc="-8" dirty="0">
                <a:latin typeface="Franklin Gothic Book" panose="020B0503020102020204" pitchFamily="34" charset="0"/>
                <a:cs typeface="Tahoma"/>
              </a:rPr>
              <a:t> </a:t>
            </a:r>
            <a:r>
              <a:rPr sz="2400" spc="2" dirty="0">
                <a:latin typeface="Franklin Gothic Book" panose="020B0503020102020204" pitchFamily="34" charset="0"/>
                <a:cs typeface="Tahoma"/>
              </a:rPr>
              <a:t>participants</a:t>
            </a:r>
            <a:r>
              <a:rPr sz="2400" spc="-8" dirty="0">
                <a:latin typeface="Franklin Gothic Book" panose="020B0503020102020204" pitchFamily="34" charset="0"/>
                <a:cs typeface="Tahoma"/>
              </a:rPr>
              <a:t> </a:t>
            </a:r>
            <a:r>
              <a:rPr sz="2400" dirty="0">
                <a:latin typeface="Franklin Gothic Book" panose="020B0503020102020204" pitchFamily="34" charset="0"/>
                <a:cs typeface="Tahoma"/>
              </a:rPr>
              <a:t>can</a:t>
            </a:r>
            <a:r>
              <a:rPr sz="2400" spc="-8" dirty="0">
                <a:latin typeface="Franklin Gothic Book" panose="020B0503020102020204" pitchFamily="34" charset="0"/>
                <a:cs typeface="Tahoma"/>
              </a:rPr>
              <a:t> </a:t>
            </a:r>
            <a:r>
              <a:rPr sz="2400" spc="20" dirty="0">
                <a:latin typeface="Franklin Gothic Book" panose="020B0503020102020204" pitchFamily="34" charset="0"/>
                <a:cs typeface="Tahoma"/>
              </a:rPr>
              <a:t>“see”</a:t>
            </a:r>
            <a:r>
              <a:rPr sz="2400" spc="-8" dirty="0">
                <a:latin typeface="Franklin Gothic Book" panose="020B0503020102020204" pitchFamily="34" charset="0"/>
                <a:cs typeface="Tahoma"/>
              </a:rPr>
              <a:t> </a:t>
            </a:r>
            <a:r>
              <a:rPr sz="2400" spc="-13" dirty="0">
                <a:latin typeface="Franklin Gothic Book" panose="020B0503020102020204" pitchFamily="34" charset="0"/>
                <a:cs typeface="Tahoma"/>
              </a:rPr>
              <a:t>the</a:t>
            </a:r>
            <a:r>
              <a:rPr sz="2400" spc="-8" dirty="0">
                <a:latin typeface="Franklin Gothic Book" panose="020B0503020102020204" pitchFamily="34" charset="0"/>
                <a:cs typeface="Tahoma"/>
              </a:rPr>
              <a:t> </a:t>
            </a:r>
            <a:r>
              <a:rPr sz="2400" spc="-20" dirty="0">
                <a:latin typeface="Franklin Gothic Book" panose="020B0503020102020204" pitchFamily="34" charset="0"/>
                <a:cs typeface="Tahoma"/>
              </a:rPr>
              <a:t>answers.</a:t>
            </a:r>
            <a:r>
              <a:rPr sz="2400" dirty="0">
                <a:latin typeface="Franklin Gothic Book" panose="020B0503020102020204" pitchFamily="34" charset="0"/>
                <a:cs typeface="Tahoma"/>
              </a:rPr>
              <a:t> </a:t>
            </a:r>
            <a:r>
              <a:rPr sz="2400" spc="-13" dirty="0">
                <a:latin typeface="Franklin Gothic Book" panose="020B0503020102020204" pitchFamily="34" charset="0"/>
                <a:cs typeface="Tahoma"/>
              </a:rPr>
              <a:t> </a:t>
            </a:r>
            <a:r>
              <a:rPr sz="2400" dirty="0">
                <a:latin typeface="Franklin Gothic Book" panose="020B0503020102020204" pitchFamily="34" charset="0"/>
                <a:cs typeface="Tahoma"/>
              </a:rPr>
              <a:t>This</a:t>
            </a:r>
            <a:r>
              <a:rPr sz="2400" spc="-8" dirty="0">
                <a:latin typeface="Franklin Gothic Book" panose="020B0503020102020204" pitchFamily="34" charset="0"/>
                <a:cs typeface="Tahoma"/>
              </a:rPr>
              <a:t> </a:t>
            </a:r>
            <a:r>
              <a:rPr sz="2400" dirty="0">
                <a:latin typeface="Franklin Gothic Book" panose="020B0503020102020204" pitchFamily="34" charset="0"/>
                <a:cs typeface="Tahoma"/>
              </a:rPr>
              <a:t>usually </a:t>
            </a:r>
            <a:r>
              <a:rPr sz="2400" spc="-8" dirty="0">
                <a:latin typeface="Franklin Gothic Book" panose="020B0503020102020204" pitchFamily="34" charset="0"/>
                <a:cs typeface="Tahoma"/>
              </a:rPr>
              <a:t>requires </a:t>
            </a:r>
            <a:r>
              <a:rPr sz="2400" spc="-15" dirty="0">
                <a:latin typeface="Franklin Gothic Book" panose="020B0503020102020204" pitchFamily="34" charset="0"/>
                <a:cs typeface="Tahoma"/>
              </a:rPr>
              <a:t>at</a:t>
            </a:r>
            <a:r>
              <a:rPr sz="2400" spc="-8" dirty="0">
                <a:latin typeface="Franklin Gothic Book" panose="020B0503020102020204" pitchFamily="34" charset="0"/>
                <a:cs typeface="Tahoma"/>
              </a:rPr>
              <a:t> </a:t>
            </a:r>
            <a:r>
              <a:rPr sz="2400" spc="-5" dirty="0">
                <a:latin typeface="Franklin Gothic Book" panose="020B0503020102020204" pitchFamily="34" charset="0"/>
                <a:cs typeface="Tahoma"/>
              </a:rPr>
              <a:t>least</a:t>
            </a:r>
            <a:r>
              <a:rPr sz="2400" spc="-8" dirty="0">
                <a:latin typeface="Franklin Gothic Book" panose="020B0503020102020204" pitchFamily="34" charset="0"/>
                <a:cs typeface="Tahoma"/>
              </a:rPr>
              <a:t> </a:t>
            </a:r>
            <a:r>
              <a:rPr sz="2400" spc="-33" dirty="0">
                <a:latin typeface="Franklin Gothic Book" panose="020B0503020102020204" pitchFamily="34" charset="0"/>
                <a:cs typeface="Tahoma"/>
              </a:rPr>
              <a:t>two</a:t>
            </a:r>
            <a:r>
              <a:rPr sz="2400" spc="-8" dirty="0">
                <a:latin typeface="Franklin Gothic Book" panose="020B0503020102020204" pitchFamily="34" charset="0"/>
                <a:cs typeface="Tahoma"/>
              </a:rPr>
              <a:t> </a:t>
            </a:r>
            <a:r>
              <a:rPr sz="2400" spc="-28" dirty="0">
                <a:latin typeface="Franklin Gothic Book" panose="020B0503020102020204" pitchFamily="34" charset="0"/>
                <a:cs typeface="Tahoma"/>
              </a:rPr>
              <a:t>or</a:t>
            </a:r>
            <a:r>
              <a:rPr sz="2400" spc="-8" dirty="0">
                <a:latin typeface="Franklin Gothic Book" panose="020B0503020102020204" pitchFamily="34" charset="0"/>
                <a:cs typeface="Tahoma"/>
              </a:rPr>
              <a:t> </a:t>
            </a:r>
            <a:r>
              <a:rPr sz="2400" spc="-15" dirty="0">
                <a:latin typeface="Franklin Gothic Book" panose="020B0503020102020204" pitchFamily="34" charset="0"/>
                <a:cs typeface="Tahoma"/>
              </a:rPr>
              <a:t>three</a:t>
            </a:r>
            <a:r>
              <a:rPr sz="2400" spc="-8" dirty="0">
                <a:latin typeface="Franklin Gothic Book" panose="020B0503020102020204" pitchFamily="34" charset="0"/>
                <a:cs typeface="Tahoma"/>
              </a:rPr>
              <a:t> </a:t>
            </a:r>
            <a:r>
              <a:rPr sz="2400" spc="-13" dirty="0" smtClean="0">
                <a:latin typeface="Franklin Gothic Book" panose="020B0503020102020204" pitchFamily="34" charset="0"/>
                <a:cs typeface="Tahoma"/>
              </a:rPr>
              <a:t>phrases</a:t>
            </a:r>
            <a:endParaRPr lang="en-US" sz="2400" spc="-13" dirty="0" smtClean="0">
              <a:solidFill>
                <a:srgbClr val="00A0AF"/>
              </a:solidFill>
              <a:latin typeface="Franklin Gothic Book" panose="020B0503020102020204" pitchFamily="34" charset="0"/>
              <a:cs typeface="Tahoma"/>
            </a:endParaRPr>
          </a:p>
          <a:p>
            <a:pPr marL="6494" marR="224048">
              <a:spcBef>
                <a:spcPts val="614"/>
              </a:spcBef>
              <a:buClr>
                <a:srgbClr val="00467F"/>
              </a:buClr>
              <a:tabLst>
                <a:tab pos="162354" algn="l"/>
              </a:tabLst>
            </a:pPr>
            <a:r>
              <a:rPr lang="en-US" sz="2400" spc="-13" dirty="0" smtClean="0">
                <a:solidFill>
                  <a:srgbClr val="00A0AF"/>
                </a:solidFill>
                <a:latin typeface="Franklin Gothic Book" panose="020B0503020102020204" pitchFamily="34" charset="0"/>
                <a:cs typeface="Tahoma"/>
              </a:rPr>
              <a:t>    </a:t>
            </a:r>
            <a:r>
              <a:rPr lang="en-US" sz="2400" spc="-13" dirty="0" smtClean="0">
                <a:solidFill>
                  <a:schemeClr val="accent5">
                    <a:lumMod val="75000"/>
                  </a:schemeClr>
                </a:solidFill>
                <a:latin typeface="Franklin Gothic Book" panose="020B0503020102020204" pitchFamily="34" charset="0"/>
                <a:cs typeface="Tahoma"/>
              </a:rPr>
              <a:t>What do you remember?  Who was there?  How did</a:t>
            </a:r>
          </a:p>
          <a:p>
            <a:pPr marL="6494" marR="224048">
              <a:spcBef>
                <a:spcPts val="614"/>
              </a:spcBef>
              <a:buClr>
                <a:srgbClr val="00467F"/>
              </a:buClr>
              <a:tabLst>
                <a:tab pos="162354" algn="l"/>
              </a:tabLst>
            </a:pPr>
            <a:r>
              <a:rPr lang="en-US" sz="2400" spc="-13" dirty="0">
                <a:solidFill>
                  <a:schemeClr val="accent5">
                    <a:lumMod val="75000"/>
                  </a:schemeClr>
                </a:solidFill>
                <a:latin typeface="Franklin Gothic Book" panose="020B0503020102020204" pitchFamily="34" charset="0"/>
                <a:cs typeface="Tahoma"/>
              </a:rPr>
              <a:t> </a:t>
            </a:r>
            <a:r>
              <a:rPr lang="en-US" sz="2400" spc="-13" dirty="0" smtClean="0">
                <a:solidFill>
                  <a:schemeClr val="accent5">
                    <a:lumMod val="75000"/>
                  </a:schemeClr>
                </a:solidFill>
                <a:latin typeface="Franklin Gothic Book" panose="020B0503020102020204" pitchFamily="34" charset="0"/>
                <a:cs typeface="Tahoma"/>
              </a:rPr>
              <a:t>   you feel?</a:t>
            </a:r>
            <a:endParaRPr sz="2400" dirty="0">
              <a:solidFill>
                <a:schemeClr val="accent5">
                  <a:lumMod val="75000"/>
                </a:schemeClr>
              </a:solidFill>
              <a:latin typeface="Franklin Gothic Book" panose="020B0503020102020204" pitchFamily="34" charset="0"/>
              <a:cs typeface="Tahoma"/>
            </a:endParaRPr>
          </a:p>
          <a:p>
            <a:pPr marL="6494">
              <a:buClr>
                <a:srgbClr val="00467F"/>
              </a:buClr>
              <a:tabLst>
                <a:tab pos="162354" algn="l"/>
              </a:tabLst>
            </a:pPr>
            <a:r>
              <a:rPr lang="en-US" sz="2400" dirty="0" smtClean="0">
                <a:latin typeface="Franklin Gothic Book" panose="020B0503020102020204" pitchFamily="34" charset="0"/>
                <a:cs typeface="Tahoma"/>
              </a:rPr>
              <a:t>4. A</a:t>
            </a:r>
            <a:r>
              <a:rPr sz="2400" dirty="0" smtClean="0">
                <a:latin typeface="Franklin Gothic Book" panose="020B0503020102020204" pitchFamily="34" charset="0"/>
                <a:cs typeface="Tahoma"/>
              </a:rPr>
              <a:t>sk</a:t>
            </a:r>
            <a:r>
              <a:rPr sz="2400" spc="-8" dirty="0" smtClean="0">
                <a:latin typeface="Franklin Gothic Book" panose="020B0503020102020204" pitchFamily="34" charset="0"/>
                <a:cs typeface="Tahoma"/>
              </a:rPr>
              <a:t> </a:t>
            </a:r>
            <a:r>
              <a:rPr sz="2400" spc="-13" dirty="0">
                <a:latin typeface="Franklin Gothic Book" panose="020B0503020102020204" pitchFamily="34" charset="0"/>
                <a:cs typeface="Tahoma"/>
              </a:rPr>
              <a:t>the</a:t>
            </a:r>
            <a:r>
              <a:rPr sz="2400" spc="-8" dirty="0">
                <a:latin typeface="Franklin Gothic Book" panose="020B0503020102020204" pitchFamily="34" charset="0"/>
                <a:cs typeface="Tahoma"/>
              </a:rPr>
              <a:t> </a:t>
            </a:r>
            <a:r>
              <a:rPr sz="2400" spc="2" dirty="0">
                <a:latin typeface="Franklin Gothic Book" panose="020B0503020102020204" pitchFamily="34" charset="0"/>
                <a:cs typeface="Tahoma"/>
              </a:rPr>
              <a:t>direct</a:t>
            </a:r>
            <a:r>
              <a:rPr sz="2400" spc="-8" dirty="0">
                <a:latin typeface="Franklin Gothic Book" panose="020B0503020102020204" pitchFamily="34" charset="0"/>
                <a:cs typeface="Tahoma"/>
              </a:rPr>
              <a:t> </a:t>
            </a:r>
            <a:r>
              <a:rPr sz="2400" spc="-5" dirty="0" smtClean="0">
                <a:latin typeface="Franklin Gothic Book" panose="020B0503020102020204" pitchFamily="34" charset="0"/>
                <a:cs typeface="Tahoma"/>
              </a:rPr>
              <a:t>question</a:t>
            </a:r>
            <a:r>
              <a:rPr lang="en-US" sz="2400" spc="-5" dirty="0" smtClean="0">
                <a:latin typeface="Franklin Gothic Book" panose="020B0503020102020204" pitchFamily="34" charset="0"/>
                <a:cs typeface="Tahoma"/>
              </a:rPr>
              <a:t>.</a:t>
            </a:r>
            <a:endParaRPr sz="2400" dirty="0">
              <a:latin typeface="Franklin Gothic Book" panose="020B0503020102020204" pitchFamily="34" charset="0"/>
              <a:cs typeface="Trebuchet MS"/>
            </a:endParaRPr>
          </a:p>
        </p:txBody>
      </p:sp>
      <p:sp>
        <p:nvSpPr>
          <p:cNvPr id="13" name="Slide Number Placeholder 12"/>
          <p:cNvSpPr>
            <a:spLocks noGrp="1"/>
          </p:cNvSpPr>
          <p:nvPr>
            <p:ph type="sldNum" sz="quarter" idx="4294967295"/>
          </p:nvPr>
        </p:nvSpPr>
        <p:spPr>
          <a:xfrm>
            <a:off x="8499735" y="5657563"/>
            <a:ext cx="187067" cy="207746"/>
          </a:xfrm>
          <a:prstGeom prst="rect">
            <a:avLst/>
          </a:prstGeom>
        </p:spPr>
        <p:txBody>
          <a:bodyPr/>
          <a:lstStyle/>
          <a:p>
            <a:fld id="{86CB4B4D-7CA3-9044-876B-883B54F8677D}" type="slidenum">
              <a:rPr lang="en-US" smtClean="0"/>
              <a:pPr/>
              <a:t>17</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4680" y="4618499"/>
            <a:ext cx="1920240" cy="1920240"/>
          </a:xfrm>
          <a:prstGeom prst="rect">
            <a:avLst/>
          </a:prstGeom>
        </p:spPr>
      </p:pic>
    </p:spTree>
    <p:extLst>
      <p:ext uri="{BB962C8B-B14F-4D97-AF65-F5344CB8AC3E}">
        <p14:creationId xmlns:p14="http://schemas.microsoft.com/office/powerpoint/2010/main" val="3944162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on Starting Questions!?!</a:t>
            </a:r>
            <a:endParaRPr lang="en-US" dirty="0"/>
          </a:p>
        </p:txBody>
      </p:sp>
      <p:sp>
        <p:nvSpPr>
          <p:cNvPr id="3" name="Text Placeholder 2"/>
          <p:cNvSpPr>
            <a:spLocks noGrp="1"/>
          </p:cNvSpPr>
          <p:nvPr>
            <p:ph type="body" sz="quarter" idx="10"/>
          </p:nvPr>
        </p:nvSpPr>
        <p:spPr>
          <a:xfrm>
            <a:off x="457200" y="1371600"/>
            <a:ext cx="8229600" cy="2751522"/>
          </a:xfrm>
        </p:spPr>
        <p:txBody>
          <a:bodyPr/>
          <a:lstStyle/>
          <a:p>
            <a:r>
              <a:rPr lang="en-US" dirty="0" smtClean="0"/>
              <a:t>IEEI</a:t>
            </a:r>
          </a:p>
          <a:p>
            <a:r>
              <a:rPr lang="en-US" dirty="0" smtClean="0"/>
              <a:t>Great starting questions draw a “vivid” image that prepares participants to respond</a:t>
            </a:r>
          </a:p>
          <a:p>
            <a:endParaRPr lang="en-US" dirty="0"/>
          </a:p>
        </p:txBody>
      </p:sp>
    </p:spTree>
    <p:extLst>
      <p:ext uri="{BB962C8B-B14F-4D97-AF65-F5344CB8AC3E}">
        <p14:creationId xmlns:p14="http://schemas.microsoft.com/office/powerpoint/2010/main" val="3812891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Key parts to your Start</a:t>
            </a:r>
            <a:endParaRPr lang="en-US" dirty="0"/>
          </a:p>
        </p:txBody>
      </p:sp>
      <p:sp>
        <p:nvSpPr>
          <p:cNvPr id="3" name="Text Placeholder 2"/>
          <p:cNvSpPr>
            <a:spLocks noGrp="1"/>
          </p:cNvSpPr>
          <p:nvPr>
            <p:ph type="body" sz="quarter" idx="10"/>
          </p:nvPr>
        </p:nvSpPr>
        <p:spPr>
          <a:xfrm>
            <a:off x="457200" y="1371600"/>
            <a:ext cx="8229600" cy="3908762"/>
          </a:xfrm>
        </p:spPr>
        <p:txBody>
          <a:bodyPr/>
          <a:lstStyle/>
          <a:p>
            <a:r>
              <a:rPr lang="en-US" dirty="0" smtClean="0"/>
              <a:t>Confirm Agenda</a:t>
            </a:r>
          </a:p>
          <a:p>
            <a:r>
              <a:rPr lang="en-US" dirty="0" smtClean="0"/>
              <a:t>Establish or revisit Ground Rules</a:t>
            </a:r>
          </a:p>
          <a:p>
            <a:r>
              <a:rPr lang="en-US" dirty="0" smtClean="0"/>
              <a:t>Make introductions if needed</a:t>
            </a:r>
          </a:p>
          <a:p>
            <a:pPr lvl="1"/>
            <a:r>
              <a:rPr lang="en-US" dirty="0" smtClean="0"/>
              <a:t>Set time limit</a:t>
            </a:r>
          </a:p>
          <a:p>
            <a:pPr lvl="1"/>
            <a:r>
              <a:rPr lang="en-US" dirty="0" smtClean="0"/>
              <a:t>Write it down, give time if question is asked</a:t>
            </a:r>
          </a:p>
          <a:p>
            <a:r>
              <a:rPr lang="en-US" dirty="0" smtClean="0"/>
              <a:t>Establish Parking Boards</a:t>
            </a:r>
          </a:p>
          <a:p>
            <a:pPr lvl="1"/>
            <a:r>
              <a:rPr lang="en-US" dirty="0" smtClean="0"/>
              <a:t>Issues, Decisions, Actions</a:t>
            </a:r>
            <a:endParaRPr lang="en-US" dirty="0"/>
          </a:p>
        </p:txBody>
      </p:sp>
    </p:spTree>
    <p:extLst>
      <p:ext uri="{BB962C8B-B14F-4D97-AF65-F5344CB8AC3E}">
        <p14:creationId xmlns:p14="http://schemas.microsoft.com/office/powerpoint/2010/main" val="3250154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61720"/>
          </a:xfrm>
        </p:spPr>
        <p:txBody>
          <a:bodyPr/>
          <a:lstStyle/>
          <a:p>
            <a:r>
              <a:rPr lang="en-US" dirty="0" smtClean="0"/>
              <a:t>Why this Training</a:t>
            </a:r>
            <a:endParaRPr lang="en-US" dirty="0"/>
          </a:p>
        </p:txBody>
      </p:sp>
      <p:sp>
        <p:nvSpPr>
          <p:cNvPr id="5" name="Text Placeholder 4"/>
          <p:cNvSpPr>
            <a:spLocks noGrp="1"/>
          </p:cNvSpPr>
          <p:nvPr>
            <p:ph type="body" sz="quarter" idx="10"/>
          </p:nvPr>
        </p:nvSpPr>
        <p:spPr>
          <a:xfrm>
            <a:off x="304800" y="1295400"/>
            <a:ext cx="8534399" cy="2803844"/>
          </a:xfrm>
        </p:spPr>
        <p:txBody>
          <a:bodyPr/>
          <a:lstStyle/>
          <a:p>
            <a:pPr marL="1200150" lvl="1" indent="-457200">
              <a:buFont typeface="Arial" panose="020B0604020202020204" pitchFamily="34" charset="0"/>
              <a:buChar char="•"/>
            </a:pPr>
            <a:r>
              <a:rPr lang="en-US" dirty="0" smtClean="0"/>
              <a:t>Techniques </a:t>
            </a:r>
            <a:r>
              <a:rPr lang="en-US" dirty="0"/>
              <a:t>for improving meeting facilitation, organization and </a:t>
            </a:r>
            <a:r>
              <a:rPr lang="en-US" dirty="0" smtClean="0"/>
              <a:t>communication</a:t>
            </a:r>
          </a:p>
          <a:p>
            <a:pPr marL="1200150" lvl="1" indent="-457200">
              <a:buFont typeface="Arial" panose="020B0604020202020204" pitchFamily="34" charset="0"/>
              <a:buChar char="•"/>
            </a:pPr>
            <a:r>
              <a:rPr lang="en-US" dirty="0" smtClean="0"/>
              <a:t>Elements </a:t>
            </a:r>
            <a:r>
              <a:rPr lang="en-US" dirty="0"/>
              <a:t>for managing group development, keeping participants motivated and </a:t>
            </a:r>
            <a:r>
              <a:rPr lang="en-US" dirty="0" smtClean="0"/>
              <a:t>engaged</a:t>
            </a:r>
          </a:p>
          <a:p>
            <a:pPr marL="1200150" lvl="1" indent="-457200">
              <a:buFont typeface="Arial" panose="020B0604020202020204" pitchFamily="34" charset="0"/>
              <a:buChar char="•"/>
            </a:pPr>
            <a:r>
              <a:rPr lang="en-US" dirty="0" smtClean="0"/>
              <a:t>Tips on </a:t>
            </a:r>
            <a:r>
              <a:rPr lang="en-US" dirty="0"/>
              <a:t>consensus building, managing disruption, </a:t>
            </a:r>
            <a:r>
              <a:rPr lang="en-US" dirty="0" smtClean="0"/>
              <a:t>and practical application  </a:t>
            </a:r>
            <a:endParaRPr lang="en-US" dirty="0"/>
          </a:p>
        </p:txBody>
      </p:sp>
    </p:spTree>
    <p:extLst>
      <p:ext uri="{BB962C8B-B14F-4D97-AF65-F5344CB8AC3E}">
        <p14:creationId xmlns:p14="http://schemas.microsoft.com/office/powerpoint/2010/main" val="4130330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1720"/>
          </a:xfrm>
        </p:spPr>
        <p:txBody>
          <a:bodyPr/>
          <a:lstStyle/>
          <a:p>
            <a:r>
              <a:rPr lang="en-US" dirty="0" smtClean="0">
                <a:solidFill>
                  <a:srgbClr val="FF0000"/>
                </a:solidFill>
              </a:rPr>
              <a:t>Process for us</a:t>
            </a:r>
            <a:endParaRPr lang="en-US" dirty="0">
              <a:solidFill>
                <a:srgbClr val="FF0000"/>
              </a:solidFill>
            </a:endParaRPr>
          </a:p>
        </p:txBody>
      </p:sp>
      <p:sp>
        <p:nvSpPr>
          <p:cNvPr id="3" name="Content Placeholder 2"/>
          <p:cNvSpPr>
            <a:spLocks noGrp="1"/>
          </p:cNvSpPr>
          <p:nvPr>
            <p:ph idx="1"/>
          </p:nvPr>
        </p:nvSpPr>
        <p:spPr>
          <a:xfrm>
            <a:off x="457200" y="838200"/>
            <a:ext cx="8229600" cy="1077218"/>
          </a:xfrm>
        </p:spPr>
        <p:txBody>
          <a:bodyPr/>
          <a:lstStyle/>
          <a:p>
            <a:r>
              <a:rPr lang="en-US" dirty="0" smtClean="0"/>
              <a:t>With 3-4 sentences, share how the first meeting will start…</a:t>
            </a:r>
            <a:endParaRPr lang="en-US" dirty="0"/>
          </a:p>
        </p:txBody>
      </p:sp>
      <p:sp>
        <p:nvSpPr>
          <p:cNvPr id="4" name="Text Placeholder 3"/>
          <p:cNvSpPr>
            <a:spLocks noGrp="1"/>
          </p:cNvSpPr>
          <p:nvPr>
            <p:ph type="body" sz="quarter" idx="10"/>
          </p:nvPr>
        </p:nvSpPr>
        <p:spPr>
          <a:xfrm>
            <a:off x="457200" y="1821829"/>
            <a:ext cx="8077200" cy="4502771"/>
          </a:xfrm>
        </p:spPr>
        <p:txBody>
          <a:bodyPr/>
          <a:lstStyle/>
          <a:p>
            <a:r>
              <a:rPr lang="en-US" dirty="0" smtClean="0"/>
              <a:t>Reviewing</a:t>
            </a:r>
          </a:p>
          <a:p>
            <a:r>
              <a:rPr lang="en-US" altLang="en-US" sz="2000" b="1" u="sng" dirty="0" smtClean="0"/>
              <a:t>INFORM</a:t>
            </a:r>
            <a:r>
              <a:rPr lang="en-US" altLang="en-US" sz="2000" dirty="0" smtClean="0"/>
              <a:t> </a:t>
            </a:r>
            <a:r>
              <a:rPr lang="en-US" altLang="en-US" sz="2000" dirty="0"/>
              <a:t>(Purpose &amp; Product)</a:t>
            </a:r>
          </a:p>
          <a:p>
            <a:pPr lvl="1"/>
            <a:r>
              <a:rPr lang="en-US" altLang="en-US" sz="2000" dirty="0"/>
              <a:t>Start meetings with: </a:t>
            </a:r>
            <a:r>
              <a:rPr lang="en-US" altLang="en-US" sz="2000" i="1" dirty="0"/>
              <a:t>“The purpose of this meeting is… When we are done, we will have…”</a:t>
            </a:r>
            <a:endParaRPr lang="en-US" altLang="en-US" sz="2000" dirty="0"/>
          </a:p>
          <a:p>
            <a:r>
              <a:rPr lang="en-US" altLang="en-US" sz="2000" b="1" u="sng" dirty="0"/>
              <a:t>EXCITE</a:t>
            </a:r>
            <a:r>
              <a:rPr lang="en-US" altLang="en-US" sz="2000" dirty="0"/>
              <a:t> (Benefits to them)</a:t>
            </a:r>
          </a:p>
          <a:p>
            <a:pPr lvl="1"/>
            <a:r>
              <a:rPr lang="en-US" altLang="en-US" sz="2000" dirty="0"/>
              <a:t>Get them excited about the process by giving them a clear vision of the overall result to be achieved and the benefits.</a:t>
            </a:r>
          </a:p>
          <a:p>
            <a:r>
              <a:rPr lang="en-US" altLang="en-US" sz="2000" b="1" u="sng" dirty="0"/>
              <a:t>EMPOWER</a:t>
            </a:r>
            <a:r>
              <a:rPr lang="en-US" altLang="en-US" sz="2000" dirty="0"/>
              <a:t> (Their Role)</a:t>
            </a:r>
          </a:p>
          <a:p>
            <a:pPr lvl="1"/>
            <a:r>
              <a:rPr lang="en-US" altLang="en-US" sz="2000" dirty="0"/>
              <a:t>Empower them by discussing the important role they play in the process and the authority that has been given to them. </a:t>
            </a:r>
          </a:p>
          <a:p>
            <a:r>
              <a:rPr lang="en-US" altLang="en-US" sz="2000" b="1" u="sng" dirty="0"/>
              <a:t>INVOLVE</a:t>
            </a:r>
            <a:r>
              <a:rPr lang="en-US" altLang="en-US" sz="2000" dirty="0"/>
              <a:t> (Their Objectives)</a:t>
            </a:r>
          </a:p>
          <a:p>
            <a:endParaRPr lang="en-US" dirty="0"/>
          </a:p>
        </p:txBody>
      </p:sp>
    </p:spTree>
    <p:extLst>
      <p:ext uri="{BB962C8B-B14F-4D97-AF65-F5344CB8AC3E}">
        <p14:creationId xmlns:p14="http://schemas.microsoft.com/office/powerpoint/2010/main" val="3670382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a:t>
            </a:r>
            <a:endParaRPr lang="en-US" dirty="0"/>
          </a:p>
        </p:txBody>
      </p:sp>
      <p:sp>
        <p:nvSpPr>
          <p:cNvPr id="3" name="Text Placeholder 2"/>
          <p:cNvSpPr>
            <a:spLocks noGrp="1"/>
          </p:cNvSpPr>
          <p:nvPr>
            <p:ph type="body" sz="quarter" idx="10"/>
          </p:nvPr>
        </p:nvSpPr>
        <p:spPr>
          <a:xfrm>
            <a:off x="457200" y="1371600"/>
            <a:ext cx="8229600" cy="4031873"/>
          </a:xfrm>
        </p:spPr>
        <p:txBody>
          <a:bodyPr/>
          <a:lstStyle/>
          <a:p>
            <a:r>
              <a:rPr lang="en-US" dirty="0" smtClean="0"/>
              <a:t>Decisions made</a:t>
            </a:r>
          </a:p>
          <a:p>
            <a:r>
              <a:rPr lang="en-US" dirty="0" smtClean="0"/>
              <a:t>Actions to be taken</a:t>
            </a:r>
          </a:p>
          <a:p>
            <a:r>
              <a:rPr lang="en-US" dirty="0" smtClean="0"/>
              <a:t>Outstanding issues</a:t>
            </a:r>
          </a:p>
          <a:p>
            <a:r>
              <a:rPr lang="en-US" dirty="0" smtClean="0"/>
              <a:t>Relevant analysis</a:t>
            </a:r>
          </a:p>
          <a:p>
            <a:pPr marL="0" indent="0">
              <a:buNone/>
            </a:pPr>
            <a:endParaRPr lang="en-US" dirty="0"/>
          </a:p>
          <a:p>
            <a:pPr marL="0" indent="0">
              <a:buNone/>
            </a:pPr>
            <a:r>
              <a:rPr lang="en-US" sz="2800" dirty="0" smtClean="0"/>
              <a:t>Use flipchart or project recorded comments so there is agreement and understanding</a:t>
            </a:r>
            <a:endParaRPr lang="en-US" sz="2800" dirty="0"/>
          </a:p>
        </p:txBody>
      </p:sp>
    </p:spTree>
    <p:extLst>
      <p:ext uri="{BB962C8B-B14F-4D97-AF65-F5344CB8AC3E}">
        <p14:creationId xmlns:p14="http://schemas.microsoft.com/office/powerpoint/2010/main" val="3462228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for clarity and buy in</a:t>
            </a:r>
            <a:endParaRPr lang="en-US" dirty="0"/>
          </a:p>
        </p:txBody>
      </p:sp>
      <p:sp>
        <p:nvSpPr>
          <p:cNvPr id="3" name="Text Placeholder 2"/>
          <p:cNvSpPr>
            <a:spLocks noGrp="1"/>
          </p:cNvSpPr>
          <p:nvPr>
            <p:ph type="body" sz="quarter" idx="10"/>
          </p:nvPr>
        </p:nvSpPr>
        <p:spPr>
          <a:xfrm>
            <a:off x="457200" y="1371600"/>
            <a:ext cx="8229600" cy="2850011"/>
          </a:xfrm>
        </p:spPr>
        <p:txBody>
          <a:bodyPr/>
          <a:lstStyle/>
          <a:p>
            <a:r>
              <a:rPr lang="en-US" dirty="0" smtClean="0"/>
              <a:t>Write what is said before you respond or ask for input from others</a:t>
            </a:r>
          </a:p>
          <a:p>
            <a:r>
              <a:rPr lang="en-US" dirty="0" smtClean="0"/>
              <a:t>What is said not what you heard</a:t>
            </a:r>
          </a:p>
          <a:p>
            <a:r>
              <a:rPr lang="en-US" dirty="0" smtClean="0"/>
              <a:t>Write so they can read it </a:t>
            </a:r>
          </a:p>
          <a:p>
            <a:r>
              <a:rPr lang="en-US" dirty="0" smtClean="0"/>
              <a:t>Ask them to “headline” it if long response</a:t>
            </a:r>
            <a:endParaRPr lang="en-US" dirty="0"/>
          </a:p>
        </p:txBody>
      </p:sp>
    </p:spTree>
    <p:extLst>
      <p:ext uri="{BB962C8B-B14F-4D97-AF65-F5344CB8AC3E}">
        <p14:creationId xmlns:p14="http://schemas.microsoft.com/office/powerpoint/2010/main" val="2547500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55A03703-E18E-49AA-BC28-C1343A827978}"/>
              </a:ext>
            </a:extLst>
          </p:cNvPr>
          <p:cNvSpPr>
            <a:spLocks noGrp="1" noChangeArrowheads="1"/>
          </p:cNvSpPr>
          <p:nvPr>
            <p:ph type="title"/>
          </p:nvPr>
        </p:nvSpPr>
        <p:spPr/>
        <p:txBody>
          <a:bodyPr/>
          <a:lstStyle/>
          <a:p>
            <a:pPr eaLnBrk="1" hangingPunct="1"/>
            <a:r>
              <a:rPr lang="en-US" altLang="en-US"/>
              <a:t>Tricks &amp; Techniques</a:t>
            </a:r>
          </a:p>
        </p:txBody>
      </p:sp>
      <p:sp>
        <p:nvSpPr>
          <p:cNvPr id="17413" name="Rectangle 3">
            <a:extLst>
              <a:ext uri="{FF2B5EF4-FFF2-40B4-BE49-F238E27FC236}">
                <a16:creationId xmlns:a16="http://schemas.microsoft.com/office/drawing/2014/main" id="{4C10377A-BDEB-4EDD-BB0B-8336046BE560}"/>
              </a:ext>
            </a:extLst>
          </p:cNvPr>
          <p:cNvSpPr>
            <a:spLocks noGrp="1" noChangeArrowheads="1"/>
          </p:cNvSpPr>
          <p:nvPr>
            <p:ph type="body" sz="quarter" idx="10"/>
          </p:nvPr>
        </p:nvSpPr>
        <p:spPr/>
        <p:txBody>
          <a:bodyPr/>
          <a:lstStyle/>
          <a:p>
            <a:pPr eaLnBrk="1" hangingPunct="1"/>
            <a:r>
              <a:rPr lang="en-US" altLang="en-US" sz="2400"/>
              <a:t>Timers</a:t>
            </a:r>
          </a:p>
          <a:p>
            <a:pPr eaLnBrk="1" hangingPunct="1"/>
            <a:r>
              <a:rPr lang="en-US" altLang="en-US" sz="2400"/>
              <a:t>Sticky Notes</a:t>
            </a:r>
          </a:p>
          <a:p>
            <a:pPr eaLnBrk="1" hangingPunct="1"/>
            <a:r>
              <a:rPr lang="en-US" altLang="en-US" sz="2400"/>
              <a:t>Large Wall Sticky Note Pad </a:t>
            </a:r>
          </a:p>
          <a:p>
            <a:pPr eaLnBrk="1" hangingPunct="1"/>
            <a:r>
              <a:rPr lang="en-US" altLang="en-US" sz="2400"/>
              <a:t>Parking Lot</a:t>
            </a:r>
          </a:p>
          <a:p>
            <a:pPr eaLnBrk="1" hangingPunct="1"/>
            <a:r>
              <a:rPr lang="en-US" altLang="en-US" sz="2400"/>
              <a:t>Posting Ground Rules</a:t>
            </a:r>
          </a:p>
          <a:p>
            <a:pPr eaLnBrk="1" hangingPunct="1"/>
            <a:r>
              <a:rPr lang="en-US" altLang="en-US" sz="2400"/>
              <a:t>Round Robin</a:t>
            </a:r>
          </a:p>
          <a:p>
            <a:pPr eaLnBrk="1" hangingPunct="1"/>
            <a:r>
              <a:rPr lang="en-US" altLang="en-US" sz="2400"/>
              <a:t>P.I.N.</a:t>
            </a:r>
          </a:p>
          <a:p>
            <a:pPr eaLnBrk="1" hangingPunct="1"/>
            <a:r>
              <a:rPr lang="en-US" altLang="en-US" sz="2400"/>
              <a:t>Checkpoints</a:t>
            </a:r>
          </a:p>
        </p:txBody>
      </p:sp>
      <p:pic>
        <p:nvPicPr>
          <p:cNvPr id="17414" name="Picture 4" descr="http://www.clker.com/cliparts/Y/0/7/K/Q/C/leader-md.png">
            <a:extLst>
              <a:ext uri="{FF2B5EF4-FFF2-40B4-BE49-F238E27FC236}">
                <a16:creationId xmlns:a16="http://schemas.microsoft.com/office/drawing/2014/main" id="{68D86CF8-E3A9-428C-8F58-EB1EEC44A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24003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63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time</a:t>
            </a:r>
            <a:endParaRPr lang="en-US" dirty="0"/>
          </a:p>
        </p:txBody>
      </p:sp>
      <p:sp>
        <p:nvSpPr>
          <p:cNvPr id="3" name="Text Placeholder 2"/>
          <p:cNvSpPr>
            <a:spLocks noGrp="1"/>
          </p:cNvSpPr>
          <p:nvPr>
            <p:ph type="body" sz="quarter" idx="10"/>
          </p:nvPr>
        </p:nvSpPr>
        <p:spPr>
          <a:xfrm>
            <a:off x="420414" y="1143000"/>
            <a:ext cx="8229600" cy="4487382"/>
          </a:xfrm>
        </p:spPr>
        <p:txBody>
          <a:bodyPr/>
          <a:lstStyle/>
          <a:p>
            <a:r>
              <a:rPr lang="en-US" dirty="0" smtClean="0"/>
              <a:t>Have time allotted for each item</a:t>
            </a:r>
          </a:p>
          <a:p>
            <a:r>
              <a:rPr lang="en-US" dirty="0" smtClean="0"/>
              <a:t>Make adjustments – </a:t>
            </a:r>
          </a:p>
          <a:p>
            <a:pPr lvl="1"/>
            <a:r>
              <a:rPr lang="en-US" dirty="0" smtClean="0"/>
              <a:t>If time is slipping ask participants to continue or defer</a:t>
            </a:r>
          </a:p>
          <a:p>
            <a:pPr marL="457200" lvl="1" indent="0">
              <a:buNone/>
            </a:pPr>
            <a:r>
              <a:rPr lang="en-US" sz="2400" dirty="0" smtClean="0">
                <a:solidFill>
                  <a:srgbClr val="FF0000"/>
                </a:solidFill>
              </a:rPr>
              <a:t>CONTINUE: </a:t>
            </a:r>
            <a:r>
              <a:rPr lang="en-US" sz="2400" i="1" dirty="0" smtClean="0"/>
              <a:t>We have hit our time limit.  Can we end the discussion or do we need additional time?  Okay, let’s give it additional 5 min</a:t>
            </a:r>
          </a:p>
          <a:p>
            <a:pPr marL="457200" lvl="1" indent="0">
              <a:buNone/>
            </a:pPr>
            <a:r>
              <a:rPr lang="en-US" sz="2400" dirty="0" smtClean="0">
                <a:solidFill>
                  <a:srgbClr val="FF0000"/>
                </a:solidFill>
              </a:rPr>
              <a:t>DEFER:  </a:t>
            </a:r>
            <a:r>
              <a:rPr lang="en-US" sz="2400" i="1" dirty="0" smtClean="0"/>
              <a:t>At the rate we are going we will not be able to spend time needed for thoughtful discussion.  Can we move to next meeting or is there another alternative?</a:t>
            </a:r>
            <a:endParaRPr lang="en-US" sz="2400" i="1" dirty="0"/>
          </a:p>
        </p:txBody>
      </p:sp>
    </p:spTree>
    <p:extLst>
      <p:ext uri="{BB962C8B-B14F-4D97-AF65-F5344CB8AC3E}">
        <p14:creationId xmlns:p14="http://schemas.microsoft.com/office/powerpoint/2010/main" val="2132614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90600" y="1647480"/>
            <a:ext cx="7315200" cy="3970318"/>
          </a:xfrm>
        </p:spPr>
        <p:txBody>
          <a:bodyPr/>
          <a:lstStyle/>
          <a:p>
            <a:r>
              <a:rPr lang="en-US" dirty="0"/>
              <a:t>Thoughtful decision making</a:t>
            </a:r>
          </a:p>
          <a:p>
            <a:r>
              <a:rPr lang="en-US" dirty="0"/>
              <a:t>Constructive conflict</a:t>
            </a:r>
          </a:p>
          <a:p>
            <a:r>
              <a:rPr lang="en-US" dirty="0"/>
              <a:t>Positive, energetic participation</a:t>
            </a:r>
          </a:p>
          <a:p>
            <a:r>
              <a:rPr lang="en-US" dirty="0"/>
              <a:t>Focused discussion</a:t>
            </a:r>
          </a:p>
          <a:p>
            <a:r>
              <a:rPr lang="en-US" dirty="0"/>
              <a:t>Steady meeting flow</a:t>
            </a:r>
          </a:p>
          <a:p>
            <a:endParaRPr lang="en-US" dirty="0"/>
          </a:p>
        </p:txBody>
      </p:sp>
      <p:sp>
        <p:nvSpPr>
          <p:cNvPr id="3" name="Flowchart: Process 2"/>
          <p:cNvSpPr/>
          <p:nvPr/>
        </p:nvSpPr>
        <p:spPr>
          <a:xfrm>
            <a:off x="3124200" y="1063752"/>
            <a:ext cx="26670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Execution</a:t>
            </a:r>
            <a:endParaRPr lang="en-US" sz="3200" dirty="0"/>
          </a:p>
        </p:txBody>
      </p:sp>
    </p:spTree>
    <p:extLst>
      <p:ext uri="{BB962C8B-B14F-4D97-AF65-F5344CB8AC3E}">
        <p14:creationId xmlns:p14="http://schemas.microsoft.com/office/powerpoint/2010/main" val="1385379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gathering</a:t>
            </a:r>
            <a:endParaRPr lang="en-US" dirty="0"/>
          </a:p>
        </p:txBody>
      </p:sp>
      <p:sp>
        <p:nvSpPr>
          <p:cNvPr id="4" name="Rectangle 3">
            <a:extLst>
              <a:ext uri="{FF2B5EF4-FFF2-40B4-BE49-F238E27FC236}">
                <a16:creationId xmlns:a16="http://schemas.microsoft.com/office/drawing/2014/main" id="{5F4671D3-E16D-4334-BCF5-6EE5CA391412}"/>
              </a:ext>
            </a:extLst>
          </p:cNvPr>
          <p:cNvSpPr>
            <a:spLocks noGrp="1" noChangeArrowheads="1"/>
          </p:cNvSpPr>
          <p:nvPr>
            <p:ph type="body" sz="quarter" idx="10"/>
          </p:nvPr>
        </p:nvSpPr>
        <p:spPr>
          <a:xfrm>
            <a:off x="304800" y="1271405"/>
            <a:ext cx="8229600" cy="4616648"/>
          </a:xfrm>
        </p:spPr>
        <p:txBody>
          <a:bodyPr/>
          <a:lstStyle/>
          <a:p>
            <a:pPr eaLnBrk="1" hangingPunct="1"/>
            <a:r>
              <a:rPr lang="en-US" altLang="en-US" sz="2400" b="1" u="sng" dirty="0" smtClean="0"/>
              <a:t>Presentation then questions – </a:t>
            </a:r>
            <a:r>
              <a:rPr lang="en-US" altLang="en-US" sz="2400" dirty="0" smtClean="0"/>
              <a:t>participant reports and others ask questions</a:t>
            </a:r>
          </a:p>
          <a:p>
            <a:pPr eaLnBrk="1" hangingPunct="1"/>
            <a:r>
              <a:rPr lang="en-US" altLang="en-US" sz="2400" b="1" u="sng" dirty="0" smtClean="0"/>
              <a:t>Listing</a:t>
            </a:r>
            <a:r>
              <a:rPr lang="en-US" altLang="en-US" sz="2400" dirty="0"/>
              <a:t>: </a:t>
            </a:r>
            <a:r>
              <a:rPr lang="en-US" altLang="en-US" sz="2400" dirty="0" smtClean="0"/>
              <a:t>gathers lower levels of general topic</a:t>
            </a:r>
          </a:p>
          <a:p>
            <a:pPr lvl="1"/>
            <a:r>
              <a:rPr lang="en-US" altLang="en-US" sz="1800" dirty="0" smtClean="0"/>
              <a:t>Record responses</a:t>
            </a:r>
          </a:p>
          <a:p>
            <a:pPr lvl="1"/>
            <a:r>
              <a:rPr lang="en-US" altLang="en-US" sz="1800" dirty="0" smtClean="0"/>
              <a:t>Use round robin approach</a:t>
            </a:r>
            <a:endParaRPr lang="en-US" altLang="en-US" sz="1800" dirty="0"/>
          </a:p>
          <a:p>
            <a:pPr eaLnBrk="1" hangingPunct="1"/>
            <a:r>
              <a:rPr lang="en-US" altLang="en-US" sz="2400" b="1" u="sng" dirty="0"/>
              <a:t>Brainstorming</a:t>
            </a:r>
            <a:r>
              <a:rPr lang="en-US" altLang="en-US" sz="2400" dirty="0"/>
              <a:t>: </a:t>
            </a:r>
            <a:r>
              <a:rPr lang="en-US" altLang="en-US" sz="2400" dirty="0" smtClean="0"/>
              <a:t>gathers large number of ideas</a:t>
            </a:r>
            <a:endParaRPr lang="en-US" altLang="en-US" sz="2400" dirty="0"/>
          </a:p>
          <a:p>
            <a:pPr lvl="1" eaLnBrk="1" hangingPunct="1"/>
            <a:r>
              <a:rPr lang="en-US" altLang="en-US" sz="2200" dirty="0"/>
              <a:t>More ideas the better, be creative and lofty, good to put a time limit on this to create a sense of </a:t>
            </a:r>
            <a:r>
              <a:rPr lang="en-US" altLang="en-US" sz="2200" dirty="0" smtClean="0"/>
              <a:t>urgency</a:t>
            </a:r>
          </a:p>
          <a:p>
            <a:pPr lvl="1" eaLnBrk="1" hangingPunct="1"/>
            <a:r>
              <a:rPr lang="en-US" altLang="en-US" sz="2200" dirty="0" smtClean="0"/>
              <a:t>Use fill in phrases “Give me more”  “Who’s Next?” “what else?”</a:t>
            </a:r>
            <a:endParaRPr lang="en-US" altLang="en-US" dirty="0"/>
          </a:p>
          <a:p>
            <a:pPr lvl="1" eaLnBrk="1" hangingPunct="1"/>
            <a:r>
              <a:rPr lang="en-US" altLang="en-US" sz="2200" dirty="0" smtClean="0"/>
              <a:t>Always follow with some type of grouping or prioritization activity</a:t>
            </a:r>
            <a:endParaRPr lang="en-US" altLang="en-US" sz="2200" dirty="0"/>
          </a:p>
        </p:txBody>
      </p:sp>
      <p:pic>
        <p:nvPicPr>
          <p:cNvPr id="5" name="Picture 4"/>
          <p:cNvPicPr>
            <a:picLocks noChangeAspect="1"/>
          </p:cNvPicPr>
          <p:nvPr/>
        </p:nvPicPr>
        <p:blipFill>
          <a:blip r:embed="rId3"/>
          <a:stretch>
            <a:fillRect/>
          </a:stretch>
        </p:blipFill>
        <p:spPr>
          <a:xfrm>
            <a:off x="7086600" y="130247"/>
            <a:ext cx="1676400" cy="1125392"/>
          </a:xfrm>
          <a:prstGeom prst="rect">
            <a:avLst/>
          </a:prstGeom>
        </p:spPr>
      </p:pic>
    </p:spTree>
    <p:extLst>
      <p:ext uri="{BB962C8B-B14F-4D97-AF65-F5344CB8AC3E}">
        <p14:creationId xmlns:p14="http://schemas.microsoft.com/office/powerpoint/2010/main" val="1870140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61720"/>
          </a:xfrm>
        </p:spPr>
        <p:txBody>
          <a:bodyPr/>
          <a:lstStyle/>
          <a:p>
            <a:r>
              <a:rPr lang="en-US" dirty="0" smtClean="0"/>
              <a:t>Information gathering continued</a:t>
            </a:r>
            <a:endParaRPr lang="en-US" dirty="0"/>
          </a:p>
        </p:txBody>
      </p:sp>
      <p:sp>
        <p:nvSpPr>
          <p:cNvPr id="3" name="Text Placeholder 2"/>
          <p:cNvSpPr>
            <a:spLocks noGrp="1"/>
          </p:cNvSpPr>
          <p:nvPr>
            <p:ph type="body" sz="quarter" idx="10"/>
          </p:nvPr>
        </p:nvSpPr>
        <p:spPr>
          <a:xfrm>
            <a:off x="457200" y="914400"/>
            <a:ext cx="8229600" cy="4905958"/>
          </a:xfrm>
        </p:spPr>
        <p:txBody>
          <a:bodyPr/>
          <a:lstStyle/>
          <a:p>
            <a:r>
              <a:rPr lang="en-US" altLang="en-US" b="1" u="sng" dirty="0"/>
              <a:t>Grouping</a:t>
            </a:r>
            <a:r>
              <a:rPr lang="en-US" altLang="en-US" dirty="0"/>
              <a:t>: To </a:t>
            </a:r>
            <a:r>
              <a:rPr lang="en-US" altLang="en-US" dirty="0" smtClean="0"/>
              <a:t>categorize</a:t>
            </a:r>
          </a:p>
          <a:p>
            <a:pPr marL="0" indent="0">
              <a:buNone/>
            </a:pPr>
            <a:r>
              <a:rPr lang="en-US" altLang="en-US" sz="2000" i="1" dirty="0" smtClean="0">
                <a:solidFill>
                  <a:srgbClr val="FF0000"/>
                </a:solidFill>
              </a:rPr>
              <a:t>“The objective of this next process is to take items we have created and group them into categories.”</a:t>
            </a:r>
          </a:p>
          <a:p>
            <a:pPr marL="0" indent="0">
              <a:buNone/>
            </a:pPr>
            <a:r>
              <a:rPr lang="en-US" altLang="en-US" sz="2000" dirty="0" smtClean="0"/>
              <a:t>Ask group to determine which category the idea belongs</a:t>
            </a:r>
          </a:p>
          <a:p>
            <a:pPr marL="0" indent="0">
              <a:buNone/>
            </a:pPr>
            <a:r>
              <a:rPr lang="en-US" altLang="en-US" sz="2000" dirty="0" smtClean="0"/>
              <a:t>See if ideas can be consolidated if repeated</a:t>
            </a:r>
            <a:endParaRPr lang="en-US" altLang="en-US" sz="2000" dirty="0"/>
          </a:p>
          <a:p>
            <a:r>
              <a:rPr lang="en-US" altLang="en-US" b="1" u="sng" dirty="0"/>
              <a:t>Prioritize</a:t>
            </a:r>
            <a:r>
              <a:rPr lang="en-US" altLang="en-US" dirty="0"/>
              <a:t>: To identify </a:t>
            </a:r>
            <a:r>
              <a:rPr lang="en-US" altLang="en-US" dirty="0" smtClean="0"/>
              <a:t>importance</a:t>
            </a:r>
          </a:p>
          <a:p>
            <a:pPr marL="0" indent="0">
              <a:buNone/>
            </a:pPr>
            <a:r>
              <a:rPr lang="en-US" altLang="en-US" sz="2000" dirty="0" smtClean="0"/>
              <a:t>What needs to be worked on or what is most critical for the group?</a:t>
            </a:r>
          </a:p>
          <a:p>
            <a:pPr marL="0" indent="0">
              <a:buNone/>
            </a:pPr>
            <a:r>
              <a:rPr lang="en-US" altLang="en-US" sz="2000" dirty="0" smtClean="0"/>
              <a:t>Ex: Dot exercise and voting.  </a:t>
            </a:r>
            <a:endParaRPr lang="en-US" altLang="en-US" sz="2000" dirty="0"/>
          </a:p>
          <a:p>
            <a:r>
              <a:rPr lang="en-US" altLang="en-US" b="1" u="sng" dirty="0"/>
              <a:t>Lobbying</a:t>
            </a:r>
            <a:r>
              <a:rPr lang="en-US" altLang="en-US" dirty="0"/>
              <a:t>: To gain buy-in</a:t>
            </a:r>
          </a:p>
          <a:p>
            <a:pPr marL="0" indent="0">
              <a:buNone/>
            </a:pPr>
            <a:r>
              <a:rPr lang="en-US" sz="2000" dirty="0" smtClean="0"/>
              <a:t>Each person can have one minute to share what is most important and why.  Why gives a better understanding of the value.  After we will vote again</a:t>
            </a:r>
            <a:endParaRPr lang="en-US" sz="2000" dirty="0"/>
          </a:p>
        </p:txBody>
      </p:sp>
    </p:spTree>
    <p:extLst>
      <p:ext uri="{BB962C8B-B14F-4D97-AF65-F5344CB8AC3E}">
        <p14:creationId xmlns:p14="http://schemas.microsoft.com/office/powerpoint/2010/main" val="612249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doing exercises</a:t>
            </a:r>
            <a:endParaRPr lang="en-US" dirty="0"/>
          </a:p>
        </p:txBody>
      </p:sp>
      <p:sp>
        <p:nvSpPr>
          <p:cNvPr id="3" name="Text Placeholder 2"/>
          <p:cNvSpPr>
            <a:spLocks noGrp="1"/>
          </p:cNvSpPr>
          <p:nvPr>
            <p:ph type="body" sz="quarter" idx="10"/>
          </p:nvPr>
        </p:nvSpPr>
        <p:spPr>
          <a:xfrm>
            <a:off x="457200" y="1371600"/>
            <a:ext cx="8229600" cy="3687163"/>
          </a:xfrm>
        </p:spPr>
        <p:txBody>
          <a:bodyPr/>
          <a:lstStyle/>
          <a:p>
            <a:r>
              <a:rPr lang="en-US" dirty="0" err="1" smtClean="0"/>
              <a:t>PeDeQS</a:t>
            </a:r>
            <a:endParaRPr lang="en-US" dirty="0" smtClean="0"/>
          </a:p>
          <a:p>
            <a:pPr lvl="1"/>
            <a:r>
              <a:rPr lang="en-US" dirty="0" smtClean="0"/>
              <a:t>Purpose of Activity</a:t>
            </a:r>
          </a:p>
          <a:p>
            <a:pPr lvl="1"/>
            <a:r>
              <a:rPr lang="en-US" dirty="0" smtClean="0"/>
              <a:t>Example if appropriate</a:t>
            </a:r>
          </a:p>
          <a:p>
            <a:pPr lvl="1"/>
            <a:r>
              <a:rPr lang="en-US" dirty="0" smtClean="0"/>
              <a:t>Directions</a:t>
            </a:r>
          </a:p>
          <a:p>
            <a:pPr lvl="1"/>
            <a:r>
              <a:rPr lang="en-US" dirty="0" smtClean="0"/>
              <a:t>Exceptions if necessary</a:t>
            </a:r>
          </a:p>
          <a:p>
            <a:pPr lvl="1"/>
            <a:r>
              <a:rPr lang="en-US" dirty="0" smtClean="0"/>
              <a:t>Ask for questions </a:t>
            </a:r>
          </a:p>
          <a:p>
            <a:pPr lvl="1"/>
            <a:r>
              <a:rPr lang="en-US" dirty="0" smtClean="0"/>
              <a:t>Ask your starting question (to get them going)</a:t>
            </a:r>
            <a:endParaRPr lang="en-US" dirty="0"/>
          </a:p>
        </p:txBody>
      </p:sp>
    </p:spTree>
    <p:extLst>
      <p:ext uri="{BB962C8B-B14F-4D97-AF65-F5344CB8AC3E}">
        <p14:creationId xmlns:p14="http://schemas.microsoft.com/office/powerpoint/2010/main" val="3405209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Checkpoints</a:t>
            </a:r>
            <a:endParaRPr lang="en-US" dirty="0"/>
          </a:p>
        </p:txBody>
      </p:sp>
      <p:sp>
        <p:nvSpPr>
          <p:cNvPr id="3" name="Text Placeholder 2"/>
          <p:cNvSpPr>
            <a:spLocks noGrp="1"/>
          </p:cNvSpPr>
          <p:nvPr>
            <p:ph type="body" sz="quarter" idx="10"/>
          </p:nvPr>
        </p:nvSpPr>
        <p:spPr>
          <a:xfrm>
            <a:off x="457200" y="1371600"/>
            <a:ext cx="8229600" cy="2259080"/>
          </a:xfrm>
        </p:spPr>
        <p:txBody>
          <a:bodyPr/>
          <a:lstStyle/>
          <a:p>
            <a:r>
              <a:rPr lang="en-US" dirty="0" smtClean="0"/>
              <a:t>Review  - what’s been done</a:t>
            </a:r>
          </a:p>
          <a:p>
            <a:r>
              <a:rPr lang="en-US" dirty="0" smtClean="0"/>
              <a:t>Preview – briefly describe what is to come</a:t>
            </a:r>
          </a:p>
          <a:p>
            <a:r>
              <a:rPr lang="en-US" dirty="0" smtClean="0"/>
              <a:t>Big View – How previewed agenda item fits into overall meeting objectives </a:t>
            </a:r>
            <a:endParaRPr lang="en-US" dirty="0"/>
          </a:p>
        </p:txBody>
      </p:sp>
    </p:spTree>
    <p:extLst>
      <p:ext uri="{BB962C8B-B14F-4D97-AF65-F5344CB8AC3E}">
        <p14:creationId xmlns:p14="http://schemas.microsoft.com/office/powerpoint/2010/main" val="1532498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1720"/>
          </a:xfrm>
        </p:spPr>
        <p:txBody>
          <a:bodyPr/>
          <a:lstStyle/>
          <a:p>
            <a:r>
              <a:rPr lang="en-US" dirty="0" smtClean="0"/>
              <a:t>Leading effective meetings</a:t>
            </a:r>
            <a:endParaRPr lang="en-US" dirty="0"/>
          </a:p>
        </p:txBody>
      </p:sp>
      <p:sp>
        <p:nvSpPr>
          <p:cNvPr id="5" name="Rectangle 3">
            <a:extLst>
              <a:ext uri="{FF2B5EF4-FFF2-40B4-BE49-F238E27FC236}">
                <a16:creationId xmlns:a16="http://schemas.microsoft.com/office/drawing/2014/main" id="{0C2FD202-7E41-4D1F-B169-7F689F4EEAFD}"/>
              </a:ext>
            </a:extLst>
          </p:cNvPr>
          <p:cNvSpPr>
            <a:spLocks noGrp="1" noChangeArrowheads="1"/>
          </p:cNvSpPr>
          <p:nvPr>
            <p:ph idx="1"/>
          </p:nvPr>
        </p:nvSpPr>
        <p:spPr>
          <a:xfrm>
            <a:off x="457200" y="1143000"/>
            <a:ext cx="8229600" cy="5484578"/>
          </a:xfrm>
        </p:spPr>
        <p:txBody>
          <a:bodyPr/>
          <a:lstStyle/>
          <a:p>
            <a:pPr marL="0" indent="0" eaLnBrk="1" hangingPunct="1">
              <a:buNone/>
              <a:defRPr/>
            </a:pPr>
            <a:r>
              <a:rPr lang="en-US" sz="2400" b="1" u="sng" dirty="0" smtClean="0"/>
              <a:t>Purpose</a:t>
            </a:r>
            <a:r>
              <a:rPr lang="en-US" sz="2400" dirty="0" smtClean="0"/>
              <a:t>: provide training framework for preparing, starting, running and closing masterful meetings</a:t>
            </a:r>
            <a:endParaRPr lang="en-US" sz="2400" dirty="0"/>
          </a:p>
          <a:p>
            <a:pPr>
              <a:defRPr/>
            </a:pPr>
            <a:endParaRPr lang="en-US" sz="2400" b="1" u="sng" dirty="0"/>
          </a:p>
          <a:p>
            <a:pPr marL="0" indent="0">
              <a:buNone/>
              <a:defRPr/>
            </a:pPr>
            <a:r>
              <a:rPr lang="en-US" sz="2400" b="1" u="sng" dirty="0" smtClean="0"/>
              <a:t>Objectives</a:t>
            </a:r>
            <a:r>
              <a:rPr lang="en-US" sz="2400" dirty="0" smtClean="0"/>
              <a:t>:  </a:t>
            </a:r>
          </a:p>
          <a:p>
            <a:pPr marL="0" indent="0">
              <a:buNone/>
              <a:defRPr/>
            </a:pPr>
            <a:r>
              <a:rPr lang="en-US" sz="2400" dirty="0" smtClean="0"/>
              <a:t>Identify typical problems with meetings</a:t>
            </a:r>
          </a:p>
          <a:p>
            <a:pPr marL="0" indent="0">
              <a:buNone/>
              <a:defRPr/>
            </a:pPr>
            <a:r>
              <a:rPr lang="en-US" sz="2400" dirty="0" smtClean="0"/>
              <a:t>Learn tools for avoiding unnecessary meetings </a:t>
            </a:r>
          </a:p>
          <a:p>
            <a:pPr marL="0" indent="0">
              <a:buNone/>
              <a:defRPr/>
            </a:pPr>
            <a:r>
              <a:rPr lang="en-US" sz="2400" dirty="0" smtClean="0"/>
              <a:t>Develop strategies for preventing and addressing meeting dysfunction</a:t>
            </a:r>
            <a:endParaRPr lang="en-US" sz="2400" dirty="0"/>
          </a:p>
          <a:p>
            <a:pPr marL="0" indent="0">
              <a:buNone/>
              <a:defRPr/>
            </a:pPr>
            <a:endParaRPr lang="en-US" sz="2400" b="1" u="sng" dirty="0"/>
          </a:p>
          <a:p>
            <a:pPr marL="0" indent="0">
              <a:buNone/>
              <a:defRPr/>
            </a:pPr>
            <a:r>
              <a:rPr lang="en-US" sz="2400" b="1" u="sng" dirty="0" smtClean="0"/>
              <a:t>Goal</a:t>
            </a:r>
            <a:r>
              <a:rPr lang="en-US" sz="2400" dirty="0"/>
              <a:t>: To enhance </a:t>
            </a:r>
            <a:r>
              <a:rPr lang="en-US" sz="2400" dirty="0" smtClean="0"/>
              <a:t>participants meetings facilitation skills. </a:t>
            </a:r>
            <a:endParaRPr lang="en-US" sz="2400" dirty="0"/>
          </a:p>
          <a:p>
            <a:pPr eaLnBrk="1" hangingPunct="1">
              <a:defRPr/>
            </a:pPr>
            <a:endParaRPr lang="en-US" dirty="0"/>
          </a:p>
          <a:p>
            <a:pPr marL="0" indent="0" eaLnBrk="1" hangingPunct="1">
              <a:buFontTx/>
              <a:buNone/>
              <a:defRPr/>
            </a:pPr>
            <a:endParaRPr lang="en-US" altLang="en-US" dirty="0"/>
          </a:p>
        </p:txBody>
      </p:sp>
    </p:spTree>
    <p:extLst>
      <p:ext uri="{BB962C8B-B14F-4D97-AF65-F5344CB8AC3E}">
        <p14:creationId xmlns:p14="http://schemas.microsoft.com/office/powerpoint/2010/main" val="2095339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686800" cy="1277273"/>
          </a:xfrm>
        </p:spPr>
        <p:txBody>
          <a:bodyPr/>
          <a:lstStyle/>
          <a:p>
            <a:r>
              <a:rPr lang="en-US" dirty="0" smtClean="0"/>
              <a:t>Building Understanding &amp; Agreements</a:t>
            </a:r>
            <a:endParaRPr lang="en-US" dirty="0"/>
          </a:p>
        </p:txBody>
      </p:sp>
      <p:sp>
        <p:nvSpPr>
          <p:cNvPr id="8" name="Text Placeholder 7"/>
          <p:cNvSpPr>
            <a:spLocks noGrp="1"/>
          </p:cNvSpPr>
          <p:nvPr>
            <p:ph type="body" sz="quarter" idx="10"/>
          </p:nvPr>
        </p:nvSpPr>
        <p:spPr>
          <a:xfrm>
            <a:off x="457200" y="1371600"/>
            <a:ext cx="8229600" cy="3428631"/>
          </a:xfrm>
        </p:spPr>
        <p:txBody>
          <a:bodyPr/>
          <a:lstStyle/>
          <a:p>
            <a:r>
              <a:rPr lang="en-US" dirty="0" smtClean="0"/>
              <a:t>What does consensus mean?</a:t>
            </a:r>
          </a:p>
          <a:p>
            <a:pPr lvl="1"/>
            <a:r>
              <a:rPr lang="en-US" dirty="0" smtClean="0"/>
              <a:t>Agreement to an action that will work for everyone</a:t>
            </a:r>
          </a:p>
          <a:p>
            <a:pPr lvl="1"/>
            <a:r>
              <a:rPr lang="en-US" dirty="0" smtClean="0"/>
              <a:t>Not a majority vote</a:t>
            </a:r>
          </a:p>
          <a:p>
            <a:pPr lvl="1"/>
            <a:r>
              <a:rPr lang="en-US" dirty="0" smtClean="0"/>
              <a:t>100% of decision makers are at least 80% in favor of proposal, willing to support and implement it</a:t>
            </a:r>
          </a:p>
        </p:txBody>
      </p:sp>
      <p:sp>
        <p:nvSpPr>
          <p:cNvPr id="6" name="Slide Number Placeholder 5"/>
          <p:cNvSpPr>
            <a:spLocks noGrp="1"/>
          </p:cNvSpPr>
          <p:nvPr>
            <p:ph type="sldNum" sz="quarter" idx="4294967295"/>
          </p:nvPr>
        </p:nvSpPr>
        <p:spPr>
          <a:xfrm>
            <a:off x="0" y="6477000"/>
            <a:ext cx="2133600" cy="247650"/>
          </a:xfrm>
          <a:prstGeom prst="rect">
            <a:avLst/>
          </a:prstGeom>
        </p:spPr>
        <p:txBody>
          <a:bodyPr/>
          <a:lstStyle/>
          <a:p>
            <a:pPr>
              <a:defRPr/>
            </a:pPr>
            <a:fld id="{37AF3652-097D-4F8A-8CC0-C951898EA4D0}" type="slidenum">
              <a:rPr lang="en-US" altLang="en-US" smtClean="0"/>
              <a:pPr>
                <a:defRPr/>
              </a:pPr>
              <a:t>30</a:t>
            </a:fld>
            <a:endParaRPr lang="en-US" altLang="en-US"/>
          </a:p>
        </p:txBody>
      </p:sp>
    </p:spTree>
    <p:extLst>
      <p:ext uri="{BB962C8B-B14F-4D97-AF65-F5344CB8AC3E}">
        <p14:creationId xmlns:p14="http://schemas.microsoft.com/office/powerpoint/2010/main" val="1457405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steps to reach consensus</a:t>
            </a:r>
            <a:endParaRPr lang="en-US" dirty="0"/>
          </a:p>
        </p:txBody>
      </p:sp>
      <p:sp>
        <p:nvSpPr>
          <p:cNvPr id="3" name="Text Placeholder 2"/>
          <p:cNvSpPr>
            <a:spLocks noGrp="1"/>
          </p:cNvSpPr>
          <p:nvPr>
            <p:ph type="body" sz="quarter" idx="10"/>
          </p:nvPr>
        </p:nvSpPr>
        <p:spPr>
          <a:xfrm>
            <a:off x="457200" y="1371600"/>
            <a:ext cx="8229600" cy="4179606"/>
          </a:xfrm>
        </p:spPr>
        <p:txBody>
          <a:bodyPr/>
          <a:lstStyle/>
          <a:p>
            <a:r>
              <a:rPr lang="en-US" dirty="0" smtClean="0"/>
              <a:t>Proposal – do something in a certain way</a:t>
            </a:r>
          </a:p>
          <a:p>
            <a:r>
              <a:rPr lang="en-US" dirty="0" smtClean="0"/>
              <a:t>Check for understanding </a:t>
            </a:r>
          </a:p>
          <a:p>
            <a:pPr lvl="1"/>
            <a:r>
              <a:rPr lang="en-US" dirty="0" smtClean="0"/>
              <a:t>Spend 80% of your time here</a:t>
            </a:r>
          </a:p>
          <a:p>
            <a:pPr lvl="1"/>
            <a:r>
              <a:rPr lang="en-US" dirty="0" smtClean="0"/>
              <a:t>Avoids people walking away with different understandings of the agreement</a:t>
            </a:r>
          </a:p>
          <a:p>
            <a:pPr lvl="1"/>
            <a:r>
              <a:rPr lang="en-US" dirty="0" smtClean="0"/>
              <a:t>This is not the place for arguing against the proposal or advocating for another option</a:t>
            </a:r>
          </a:p>
          <a:p>
            <a:r>
              <a:rPr lang="en-US" dirty="0" smtClean="0"/>
              <a:t>Check for agreement</a:t>
            </a:r>
          </a:p>
        </p:txBody>
      </p:sp>
      <p:pic>
        <p:nvPicPr>
          <p:cNvPr id="4" name="Picture 3"/>
          <p:cNvPicPr>
            <a:picLocks noChangeAspect="1"/>
          </p:cNvPicPr>
          <p:nvPr/>
        </p:nvPicPr>
        <p:blipFill>
          <a:blip r:embed="rId3"/>
          <a:stretch>
            <a:fillRect/>
          </a:stretch>
        </p:blipFill>
        <p:spPr>
          <a:xfrm>
            <a:off x="5181600" y="4915250"/>
            <a:ext cx="3238500" cy="1485550"/>
          </a:xfrm>
          <a:prstGeom prst="rect">
            <a:avLst/>
          </a:prstGeom>
        </p:spPr>
      </p:pic>
    </p:spTree>
    <p:extLst>
      <p:ext uri="{BB962C8B-B14F-4D97-AF65-F5344CB8AC3E}">
        <p14:creationId xmlns:p14="http://schemas.microsoft.com/office/powerpoint/2010/main" val="2313305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609600" y="1600200"/>
            <a:ext cx="7696960" cy="2410916"/>
          </a:xfrm>
          <a:prstGeom prst="rect">
            <a:avLst/>
          </a:prstGeom>
        </p:spPr>
        <p:txBody>
          <a:bodyPr vert="horz" wrap="square" lIns="0" tIns="0" rIns="0" bIns="0" rtlCol="0">
            <a:spAutoFit/>
          </a:bodyPr>
          <a:lstStyle/>
          <a:p>
            <a:pPr marL="807884" indent="-457200">
              <a:spcBef>
                <a:spcPts val="614"/>
              </a:spcBef>
              <a:buClr>
                <a:srgbClr val="808285"/>
              </a:buClr>
              <a:buFont typeface="Arial" panose="020B0604020202020204" pitchFamily="34" charset="0"/>
              <a:buChar char="•"/>
              <a:tabLst>
                <a:tab pos="628309" algn="l"/>
              </a:tabLst>
            </a:pPr>
            <a:r>
              <a:rPr sz="2800" spc="-8" dirty="0" smtClean="0">
                <a:cs typeface="Tahoma"/>
              </a:rPr>
              <a:t>Understand</a:t>
            </a:r>
            <a:r>
              <a:rPr sz="2800" spc="-11" dirty="0" smtClean="0">
                <a:cs typeface="Tahoma"/>
              </a:rPr>
              <a:t> </a:t>
            </a:r>
            <a:r>
              <a:rPr sz="2800" spc="-18" dirty="0">
                <a:cs typeface="Tahoma"/>
              </a:rPr>
              <a:t>Disagreement</a:t>
            </a:r>
            <a:endParaRPr sz="2800" dirty="0">
              <a:cs typeface="Tahoma"/>
            </a:endParaRPr>
          </a:p>
          <a:p>
            <a:pPr marL="812430" indent="-457200">
              <a:spcBef>
                <a:spcPts val="532"/>
              </a:spcBef>
              <a:buClr>
                <a:srgbClr val="808285"/>
              </a:buClr>
              <a:buFont typeface="Arial" panose="020B0604020202020204" pitchFamily="34" charset="0"/>
              <a:buChar char="•"/>
              <a:tabLst>
                <a:tab pos="628634" algn="l"/>
              </a:tabLst>
            </a:pPr>
            <a:r>
              <a:rPr sz="2800" dirty="0">
                <a:solidFill>
                  <a:schemeClr val="accent5">
                    <a:lumMod val="75000"/>
                  </a:schemeClr>
                </a:solidFill>
                <a:cs typeface="Tahoma"/>
              </a:rPr>
              <a:t>Start</a:t>
            </a:r>
            <a:r>
              <a:rPr sz="2800" spc="-11" dirty="0">
                <a:solidFill>
                  <a:schemeClr val="accent5">
                    <a:lumMod val="75000"/>
                  </a:schemeClr>
                </a:solidFill>
                <a:cs typeface="Tahoma"/>
              </a:rPr>
              <a:t> </a:t>
            </a:r>
            <a:r>
              <a:rPr sz="2800" spc="-13" dirty="0">
                <a:solidFill>
                  <a:schemeClr val="accent5">
                    <a:lumMod val="75000"/>
                  </a:schemeClr>
                </a:solidFill>
                <a:cs typeface="Tahoma"/>
              </a:rPr>
              <a:t>with</a:t>
            </a:r>
            <a:r>
              <a:rPr sz="2800" spc="-11" dirty="0">
                <a:solidFill>
                  <a:schemeClr val="accent5">
                    <a:lumMod val="75000"/>
                  </a:schemeClr>
                </a:solidFill>
                <a:cs typeface="Tahoma"/>
              </a:rPr>
              <a:t> </a:t>
            </a:r>
            <a:r>
              <a:rPr sz="2800" spc="-13" dirty="0">
                <a:solidFill>
                  <a:schemeClr val="accent5">
                    <a:lumMod val="75000"/>
                  </a:schemeClr>
                </a:solidFill>
                <a:cs typeface="Tahoma"/>
              </a:rPr>
              <a:t>Consensus</a:t>
            </a:r>
            <a:endParaRPr sz="2800" dirty="0">
              <a:solidFill>
                <a:schemeClr val="accent5">
                  <a:lumMod val="75000"/>
                </a:schemeClr>
              </a:solidFill>
              <a:cs typeface="Tahoma"/>
            </a:endParaRPr>
          </a:p>
          <a:p>
            <a:pPr marL="817950" indent="-457200">
              <a:spcBef>
                <a:spcPts val="532"/>
              </a:spcBef>
              <a:buClr>
                <a:srgbClr val="808285"/>
              </a:buClr>
              <a:buFont typeface="Arial" panose="020B0604020202020204" pitchFamily="34" charset="0"/>
              <a:buChar char="•"/>
              <a:tabLst>
                <a:tab pos="629283" algn="l"/>
              </a:tabLst>
            </a:pPr>
            <a:r>
              <a:rPr sz="2800" dirty="0">
                <a:cs typeface="Tahoma"/>
              </a:rPr>
              <a:t>Decide</a:t>
            </a:r>
            <a:r>
              <a:rPr sz="2800" spc="-11" dirty="0">
                <a:cs typeface="Tahoma"/>
              </a:rPr>
              <a:t> </a:t>
            </a:r>
            <a:r>
              <a:rPr sz="2800" spc="-18" dirty="0">
                <a:cs typeface="Tahoma"/>
              </a:rPr>
              <a:t>If</a:t>
            </a:r>
            <a:r>
              <a:rPr sz="2800" spc="-11" dirty="0">
                <a:cs typeface="Tahoma"/>
              </a:rPr>
              <a:t> </a:t>
            </a:r>
            <a:r>
              <a:rPr sz="2800" spc="-26" dirty="0">
                <a:cs typeface="Tahoma"/>
              </a:rPr>
              <a:t>Agreement</a:t>
            </a:r>
            <a:r>
              <a:rPr sz="2800" spc="-11" dirty="0">
                <a:cs typeface="Tahoma"/>
              </a:rPr>
              <a:t> </a:t>
            </a:r>
            <a:r>
              <a:rPr sz="2800" spc="23" dirty="0">
                <a:cs typeface="Tahoma"/>
              </a:rPr>
              <a:t>is</a:t>
            </a:r>
            <a:r>
              <a:rPr sz="2800" spc="-11" dirty="0">
                <a:cs typeface="Tahoma"/>
              </a:rPr>
              <a:t> </a:t>
            </a:r>
            <a:r>
              <a:rPr sz="2800" spc="-13" dirty="0">
                <a:cs typeface="Tahoma"/>
              </a:rPr>
              <a:t>Necessary</a:t>
            </a:r>
            <a:endParaRPr sz="2800" dirty="0">
              <a:cs typeface="Tahoma"/>
            </a:endParaRPr>
          </a:p>
          <a:p>
            <a:pPr marL="813729" indent="-457200">
              <a:spcBef>
                <a:spcPts val="532"/>
              </a:spcBef>
              <a:buClr>
                <a:srgbClr val="808285"/>
              </a:buClr>
              <a:buFont typeface="Arial" panose="020B0604020202020204" pitchFamily="34" charset="0"/>
              <a:buChar char="•"/>
              <a:tabLst>
                <a:tab pos="628309" algn="l"/>
              </a:tabLst>
            </a:pPr>
            <a:r>
              <a:rPr sz="2800" spc="11" dirty="0">
                <a:solidFill>
                  <a:schemeClr val="accent5">
                    <a:lumMod val="75000"/>
                  </a:schemeClr>
                </a:solidFill>
                <a:cs typeface="Tahoma"/>
              </a:rPr>
              <a:t>Let</a:t>
            </a:r>
            <a:r>
              <a:rPr sz="2800" spc="-11" dirty="0">
                <a:solidFill>
                  <a:schemeClr val="accent5">
                    <a:lumMod val="75000"/>
                  </a:schemeClr>
                </a:solidFill>
                <a:cs typeface="Tahoma"/>
              </a:rPr>
              <a:t> </a:t>
            </a:r>
            <a:r>
              <a:rPr sz="2800" spc="8" dirty="0">
                <a:solidFill>
                  <a:schemeClr val="accent5">
                    <a:lumMod val="75000"/>
                  </a:schemeClr>
                </a:solidFill>
                <a:cs typeface="Tahoma"/>
              </a:rPr>
              <a:t>Participants</a:t>
            </a:r>
            <a:r>
              <a:rPr sz="2800" spc="-11" dirty="0">
                <a:solidFill>
                  <a:schemeClr val="accent5">
                    <a:lumMod val="75000"/>
                  </a:schemeClr>
                </a:solidFill>
                <a:cs typeface="Tahoma"/>
              </a:rPr>
              <a:t> </a:t>
            </a:r>
            <a:r>
              <a:rPr sz="2800" dirty="0">
                <a:solidFill>
                  <a:schemeClr val="accent5">
                    <a:lumMod val="75000"/>
                  </a:schemeClr>
                </a:solidFill>
                <a:cs typeface="Tahoma"/>
              </a:rPr>
              <a:t>Seek</a:t>
            </a:r>
            <a:r>
              <a:rPr sz="2800" spc="-11" dirty="0">
                <a:solidFill>
                  <a:schemeClr val="accent5">
                    <a:lumMod val="75000"/>
                  </a:schemeClr>
                </a:solidFill>
                <a:cs typeface="Tahoma"/>
              </a:rPr>
              <a:t> </a:t>
            </a:r>
            <a:r>
              <a:rPr sz="2800" spc="-26" dirty="0">
                <a:solidFill>
                  <a:schemeClr val="accent5">
                    <a:lumMod val="75000"/>
                  </a:schemeClr>
                </a:solidFill>
                <a:cs typeface="Tahoma"/>
              </a:rPr>
              <a:t>Agreement</a:t>
            </a:r>
            <a:endParaRPr sz="2800" dirty="0">
              <a:solidFill>
                <a:schemeClr val="accent5">
                  <a:lumMod val="75000"/>
                </a:schemeClr>
              </a:solidFill>
              <a:cs typeface="Tahoma"/>
            </a:endParaRPr>
          </a:p>
          <a:p>
            <a:pPr marL="816001" indent="-457200">
              <a:spcBef>
                <a:spcPts val="532"/>
              </a:spcBef>
              <a:buClr>
                <a:srgbClr val="F58229"/>
              </a:buClr>
              <a:buFont typeface="Arial" panose="020B0604020202020204" pitchFamily="34" charset="0"/>
              <a:buChar char="•"/>
              <a:tabLst>
                <a:tab pos="619866" algn="l"/>
              </a:tabLst>
            </a:pPr>
            <a:r>
              <a:rPr sz="2800" spc="-164" dirty="0">
                <a:cs typeface="Trebuchet MS"/>
              </a:rPr>
              <a:t>T</a:t>
            </a:r>
            <a:r>
              <a:rPr sz="2800" spc="-67" dirty="0">
                <a:cs typeface="Trebuchet MS"/>
              </a:rPr>
              <a:t>ake</a:t>
            </a:r>
            <a:r>
              <a:rPr sz="2800" spc="2" dirty="0">
                <a:cs typeface="Trebuchet MS"/>
              </a:rPr>
              <a:t> </a:t>
            </a:r>
            <a:r>
              <a:rPr sz="2800" spc="-59" dirty="0">
                <a:cs typeface="Trebuchet MS"/>
              </a:rPr>
              <a:t>Control</a:t>
            </a:r>
            <a:r>
              <a:rPr sz="2800" spc="2" dirty="0">
                <a:cs typeface="Trebuchet MS"/>
              </a:rPr>
              <a:t> </a:t>
            </a:r>
            <a:r>
              <a:rPr sz="2800" spc="-8" dirty="0">
                <a:cs typeface="Trebuchet MS"/>
              </a:rPr>
              <a:t>As</a:t>
            </a:r>
            <a:r>
              <a:rPr sz="2800" spc="2" dirty="0">
                <a:cs typeface="Trebuchet MS"/>
              </a:rPr>
              <a:t> </a:t>
            </a:r>
            <a:r>
              <a:rPr sz="2800" spc="-44" dirty="0" smtClean="0">
                <a:cs typeface="Trebuchet MS"/>
              </a:rPr>
              <a:t>Necessary</a:t>
            </a:r>
            <a:endParaRPr sz="2800" dirty="0">
              <a:cs typeface="Trebuchet MS"/>
            </a:endParaRPr>
          </a:p>
        </p:txBody>
      </p:sp>
      <p:sp>
        <p:nvSpPr>
          <p:cNvPr id="11" name="object 11"/>
          <p:cNvSpPr txBox="1"/>
          <p:nvPr/>
        </p:nvSpPr>
        <p:spPr>
          <a:xfrm>
            <a:off x="6246512" y="5735786"/>
            <a:ext cx="103909" cy="70917"/>
          </a:xfrm>
          <a:prstGeom prst="rect">
            <a:avLst/>
          </a:prstGeom>
        </p:spPr>
        <p:txBody>
          <a:bodyPr vert="horz" wrap="square" lIns="0" tIns="0" rIns="0" bIns="0" rtlCol="0">
            <a:spAutoFit/>
          </a:bodyPr>
          <a:lstStyle/>
          <a:p>
            <a:pPr marL="6494"/>
            <a:r>
              <a:rPr sz="461" spc="13" dirty="0">
                <a:solidFill>
                  <a:srgbClr val="FFFFFF"/>
                </a:solidFill>
                <a:latin typeface="Tahoma"/>
                <a:cs typeface="Tahoma"/>
              </a:rPr>
              <a:t>7-1</a:t>
            </a:r>
            <a:endParaRPr sz="461" dirty="0">
              <a:latin typeface="Tahoma"/>
              <a:cs typeface="Tahoma"/>
            </a:endParaRPr>
          </a:p>
        </p:txBody>
      </p:sp>
      <p:sp>
        <p:nvSpPr>
          <p:cNvPr id="12" name="Slide Number Placeholder 11"/>
          <p:cNvSpPr>
            <a:spLocks noGrp="1"/>
          </p:cNvSpPr>
          <p:nvPr>
            <p:ph type="sldNum" sz="quarter" idx="4294967295"/>
          </p:nvPr>
        </p:nvSpPr>
        <p:spPr>
          <a:xfrm>
            <a:off x="8499735" y="5657563"/>
            <a:ext cx="187067" cy="207746"/>
          </a:xfrm>
          <a:prstGeom prst="rect">
            <a:avLst/>
          </a:prstGeom>
        </p:spPr>
        <p:txBody>
          <a:bodyPr/>
          <a:lstStyle/>
          <a:p>
            <a:fld id="{86CB4B4D-7CA3-9044-876B-883B54F8677D}" type="slidenum">
              <a:rPr lang="en-US" smtClean="0"/>
              <a:pPr/>
              <a:t>32</a:t>
            </a:fld>
            <a:endParaRPr lang="en-US" dirty="0"/>
          </a:p>
        </p:txBody>
      </p:sp>
      <p:sp>
        <p:nvSpPr>
          <p:cNvPr id="13" name="TextBox 12"/>
          <p:cNvSpPr txBox="1"/>
          <p:nvPr/>
        </p:nvSpPr>
        <p:spPr>
          <a:xfrm>
            <a:off x="2362200" y="228600"/>
            <a:ext cx="5334000" cy="1200329"/>
          </a:xfrm>
          <a:prstGeom prst="rect">
            <a:avLst/>
          </a:prstGeom>
          <a:noFill/>
        </p:spPr>
        <p:txBody>
          <a:bodyPr wrap="square" rtlCol="0">
            <a:spAutoFit/>
          </a:bodyPr>
          <a:lstStyle/>
          <a:p>
            <a:r>
              <a:rPr lang="en-US" sz="3600" b="1" dirty="0" smtClean="0">
                <a:solidFill>
                  <a:schemeClr val="tx2"/>
                </a:solidFill>
              </a:rPr>
              <a:t>Consensus Building </a:t>
            </a:r>
            <a:r>
              <a:rPr lang="en-US" sz="3600" dirty="0" smtClean="0">
                <a:solidFill>
                  <a:schemeClr val="bg1"/>
                </a:solidFill>
              </a:rPr>
              <a:t>Building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280" y="4343400"/>
            <a:ext cx="1645920" cy="1645920"/>
          </a:xfrm>
          <a:prstGeom prst="rect">
            <a:avLst/>
          </a:prstGeom>
        </p:spPr>
      </p:pic>
    </p:spTree>
    <p:extLst>
      <p:ext uri="{BB962C8B-B14F-4D97-AF65-F5344CB8AC3E}">
        <p14:creationId xmlns:p14="http://schemas.microsoft.com/office/powerpoint/2010/main" val="3332520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57200" y="1447800"/>
            <a:ext cx="8042535" cy="3400931"/>
          </a:xfrm>
          <a:prstGeom prst="rect">
            <a:avLst/>
          </a:prstGeom>
        </p:spPr>
        <p:txBody>
          <a:bodyPr vert="horz" wrap="square" lIns="0" tIns="0" rIns="0" bIns="0" rtlCol="0">
            <a:spAutoFit/>
          </a:bodyPr>
          <a:lstStyle/>
          <a:p>
            <a:pPr marL="816976" indent="-457200">
              <a:spcBef>
                <a:spcPts val="532"/>
              </a:spcBef>
              <a:buClr>
                <a:srgbClr val="F58229"/>
              </a:buClr>
              <a:buFont typeface="Arial" panose="020B0604020202020204" pitchFamily="34" charset="0"/>
              <a:buChar char="•"/>
              <a:tabLst>
                <a:tab pos="632855" algn="l"/>
              </a:tabLst>
            </a:pPr>
            <a:r>
              <a:rPr sz="2800" spc="-54" dirty="0" smtClean="0">
                <a:solidFill>
                  <a:schemeClr val="accent5">
                    <a:lumMod val="75000"/>
                  </a:schemeClr>
                </a:solidFill>
                <a:cs typeface="Trebuchet MS"/>
              </a:rPr>
              <a:t>Delineate</a:t>
            </a:r>
            <a:r>
              <a:rPr sz="2800" spc="2" dirty="0" smtClean="0">
                <a:solidFill>
                  <a:schemeClr val="accent5">
                    <a:lumMod val="75000"/>
                  </a:schemeClr>
                </a:solidFill>
                <a:cs typeface="Trebuchet MS"/>
              </a:rPr>
              <a:t> </a:t>
            </a:r>
            <a:r>
              <a:rPr sz="2800" spc="-56" dirty="0">
                <a:solidFill>
                  <a:schemeClr val="accent5">
                    <a:lumMod val="75000"/>
                  </a:schemeClr>
                </a:solidFill>
                <a:cs typeface="Trebuchet MS"/>
              </a:rPr>
              <a:t>Alternatives</a:t>
            </a:r>
            <a:endParaRPr sz="2800" dirty="0">
              <a:solidFill>
                <a:schemeClr val="accent5">
                  <a:lumMod val="75000"/>
                </a:schemeClr>
              </a:solidFill>
              <a:cs typeface="Trebuchet MS"/>
            </a:endParaRPr>
          </a:p>
          <a:p>
            <a:pPr marL="806585" indent="-457200">
              <a:spcBef>
                <a:spcPts val="532"/>
              </a:spcBef>
              <a:buClr>
                <a:srgbClr val="808285"/>
              </a:buClr>
              <a:buFont typeface="Arial" panose="020B0604020202020204" pitchFamily="34" charset="0"/>
              <a:buChar char="•"/>
              <a:tabLst>
                <a:tab pos="617269" algn="l"/>
              </a:tabLst>
            </a:pPr>
            <a:r>
              <a:rPr sz="2800" spc="-38" dirty="0">
                <a:cs typeface="Arial"/>
              </a:rPr>
              <a:t>Identify</a:t>
            </a:r>
            <a:r>
              <a:rPr sz="2800" spc="31" dirty="0">
                <a:cs typeface="Arial"/>
              </a:rPr>
              <a:t> </a:t>
            </a:r>
            <a:r>
              <a:rPr sz="2800" spc="-69" dirty="0">
                <a:cs typeface="Arial"/>
              </a:rPr>
              <a:t>Strengths</a:t>
            </a:r>
            <a:r>
              <a:rPr sz="2800" spc="31" dirty="0">
                <a:cs typeface="Arial"/>
              </a:rPr>
              <a:t> </a:t>
            </a:r>
            <a:r>
              <a:rPr sz="2800" spc="-71" dirty="0">
                <a:cs typeface="Arial"/>
              </a:rPr>
              <a:t>and</a:t>
            </a:r>
            <a:r>
              <a:rPr sz="2800" spc="31" dirty="0">
                <a:cs typeface="Arial"/>
              </a:rPr>
              <a:t> </a:t>
            </a:r>
            <a:r>
              <a:rPr sz="2800" spc="-182" dirty="0">
                <a:cs typeface="Arial"/>
              </a:rPr>
              <a:t>W</a:t>
            </a:r>
            <a:r>
              <a:rPr sz="2800" spc="-95" dirty="0">
                <a:cs typeface="Arial"/>
              </a:rPr>
              <a:t>eaknesses</a:t>
            </a:r>
            <a:endParaRPr sz="2800" dirty="0">
              <a:cs typeface="Arial"/>
            </a:endParaRPr>
          </a:p>
          <a:p>
            <a:pPr marL="803338" indent="-457200">
              <a:spcBef>
                <a:spcPts val="532"/>
              </a:spcBef>
              <a:buClr>
                <a:srgbClr val="808285"/>
              </a:buClr>
              <a:buFont typeface="Arial" panose="020B0604020202020204" pitchFamily="34" charset="0"/>
              <a:buChar char="•"/>
              <a:tabLst>
                <a:tab pos="619541" algn="l"/>
              </a:tabLst>
            </a:pPr>
            <a:r>
              <a:rPr sz="2800" spc="-71" dirty="0">
                <a:solidFill>
                  <a:schemeClr val="accent5">
                    <a:lumMod val="75000"/>
                  </a:schemeClr>
                </a:solidFill>
                <a:cs typeface="Arial"/>
              </a:rPr>
              <a:t>Merge</a:t>
            </a:r>
            <a:r>
              <a:rPr sz="2800" spc="31" dirty="0">
                <a:solidFill>
                  <a:schemeClr val="accent5">
                    <a:lumMod val="75000"/>
                  </a:schemeClr>
                </a:solidFill>
                <a:cs typeface="Arial"/>
              </a:rPr>
              <a:t> </a:t>
            </a:r>
            <a:r>
              <a:rPr sz="2800" spc="-64" dirty="0">
                <a:solidFill>
                  <a:schemeClr val="accent5">
                    <a:lumMod val="75000"/>
                  </a:schemeClr>
                </a:solidFill>
                <a:cs typeface="Arial"/>
              </a:rPr>
              <a:t>Alternatives</a:t>
            </a:r>
            <a:endParaRPr sz="2800" dirty="0">
              <a:solidFill>
                <a:schemeClr val="accent5">
                  <a:lumMod val="75000"/>
                </a:schemeClr>
              </a:solidFill>
              <a:cs typeface="Arial"/>
            </a:endParaRPr>
          </a:p>
          <a:p>
            <a:pPr marL="801390" indent="-457200">
              <a:spcBef>
                <a:spcPts val="532"/>
              </a:spcBef>
              <a:buClr>
                <a:srgbClr val="808285"/>
              </a:buClr>
              <a:buFont typeface="Arial" panose="020B0604020202020204" pitchFamily="34" charset="0"/>
              <a:buChar char="•"/>
              <a:tabLst>
                <a:tab pos="617269" algn="l"/>
              </a:tabLst>
            </a:pPr>
            <a:r>
              <a:rPr sz="2800" spc="-74" dirty="0">
                <a:cs typeface="Arial"/>
              </a:rPr>
              <a:t>Use</a:t>
            </a:r>
            <a:r>
              <a:rPr sz="2800" spc="31" dirty="0">
                <a:cs typeface="Arial"/>
              </a:rPr>
              <a:t> </a:t>
            </a:r>
            <a:r>
              <a:rPr sz="2800" spc="-67" dirty="0">
                <a:cs typeface="Arial"/>
              </a:rPr>
              <a:t>Ranking</a:t>
            </a:r>
            <a:r>
              <a:rPr sz="2800" spc="31" dirty="0">
                <a:cs typeface="Arial"/>
              </a:rPr>
              <a:t> </a:t>
            </a:r>
            <a:r>
              <a:rPr sz="2800" spc="-164" dirty="0">
                <a:cs typeface="Arial"/>
              </a:rPr>
              <a:t>T</a:t>
            </a:r>
            <a:r>
              <a:rPr sz="2800" spc="-71" dirty="0">
                <a:cs typeface="Arial"/>
              </a:rPr>
              <a:t>echniques</a:t>
            </a:r>
            <a:endParaRPr sz="2800" dirty="0">
              <a:cs typeface="Arial"/>
            </a:endParaRPr>
          </a:p>
          <a:p>
            <a:pPr marL="795545" indent="-457200">
              <a:spcBef>
                <a:spcPts val="532"/>
              </a:spcBef>
              <a:buClr>
                <a:srgbClr val="808285"/>
              </a:buClr>
              <a:buFont typeface="Arial" panose="020B0604020202020204" pitchFamily="34" charset="0"/>
              <a:buChar char="•"/>
              <a:tabLst>
                <a:tab pos="623114" algn="l"/>
              </a:tabLst>
            </a:pPr>
            <a:r>
              <a:rPr sz="2800" spc="-102" dirty="0">
                <a:solidFill>
                  <a:schemeClr val="accent5">
                    <a:lumMod val="75000"/>
                  </a:schemeClr>
                </a:solidFill>
                <a:cs typeface="Arial"/>
              </a:rPr>
              <a:t>Converge</a:t>
            </a:r>
            <a:r>
              <a:rPr sz="2800" spc="31" dirty="0">
                <a:solidFill>
                  <a:schemeClr val="accent5">
                    <a:lumMod val="75000"/>
                  </a:schemeClr>
                </a:solidFill>
                <a:cs typeface="Arial"/>
              </a:rPr>
              <a:t> </a:t>
            </a:r>
            <a:r>
              <a:rPr sz="2800" spc="-102" dirty="0">
                <a:solidFill>
                  <a:schemeClr val="accent5">
                    <a:lumMod val="75000"/>
                  </a:schemeClr>
                </a:solidFill>
                <a:cs typeface="Arial"/>
              </a:rPr>
              <a:t>on</a:t>
            </a:r>
            <a:r>
              <a:rPr sz="2800" spc="31" dirty="0">
                <a:solidFill>
                  <a:schemeClr val="accent5">
                    <a:lumMod val="75000"/>
                  </a:schemeClr>
                </a:solidFill>
                <a:cs typeface="Arial"/>
              </a:rPr>
              <a:t> </a:t>
            </a:r>
            <a:r>
              <a:rPr sz="2800" spc="-74" dirty="0">
                <a:solidFill>
                  <a:schemeClr val="accent5">
                    <a:lumMod val="75000"/>
                  </a:schemeClr>
                </a:solidFill>
                <a:cs typeface="Arial"/>
              </a:rPr>
              <a:t>a</a:t>
            </a:r>
            <a:r>
              <a:rPr sz="2800" spc="31" dirty="0">
                <a:solidFill>
                  <a:schemeClr val="accent5">
                    <a:lumMod val="75000"/>
                  </a:schemeClr>
                </a:solidFill>
                <a:cs typeface="Arial"/>
              </a:rPr>
              <a:t> </a:t>
            </a:r>
            <a:r>
              <a:rPr sz="2800" spc="-59" dirty="0">
                <a:solidFill>
                  <a:schemeClr val="accent5">
                    <a:lumMod val="75000"/>
                  </a:schemeClr>
                </a:solidFill>
                <a:cs typeface="Arial"/>
              </a:rPr>
              <a:t>Solution</a:t>
            </a:r>
            <a:endParaRPr sz="2800" dirty="0">
              <a:solidFill>
                <a:schemeClr val="accent5">
                  <a:lumMod val="75000"/>
                </a:schemeClr>
              </a:solidFill>
              <a:cs typeface="Arial"/>
            </a:endParaRPr>
          </a:p>
          <a:p>
            <a:pPr marL="816976" indent="-457200">
              <a:spcBef>
                <a:spcPts val="532"/>
              </a:spcBef>
              <a:buFont typeface="Arial" panose="020B0604020202020204" pitchFamily="34" charset="0"/>
              <a:buChar char="•"/>
              <a:tabLst>
                <a:tab pos="629283" algn="l"/>
              </a:tabLst>
            </a:pPr>
            <a:r>
              <a:rPr sz="2800" spc="-31" dirty="0" smtClean="0">
                <a:cs typeface="Trebuchet MS"/>
              </a:rPr>
              <a:t>A</a:t>
            </a:r>
            <a:r>
              <a:rPr sz="2800" spc="2" dirty="0" smtClean="0">
                <a:cs typeface="Trebuchet MS"/>
              </a:rPr>
              <a:t> </a:t>
            </a:r>
            <a:r>
              <a:rPr sz="2800" spc="-31" dirty="0">
                <a:cs typeface="Trebuchet MS"/>
              </a:rPr>
              <a:t>Decision</a:t>
            </a:r>
            <a:r>
              <a:rPr sz="2800" spc="2" dirty="0">
                <a:cs typeface="Trebuchet MS"/>
              </a:rPr>
              <a:t> </a:t>
            </a:r>
            <a:r>
              <a:rPr sz="2800" spc="-36" dirty="0" smtClean="0">
                <a:cs typeface="Trebuchet MS"/>
              </a:rPr>
              <a:t>Process</a:t>
            </a:r>
            <a:endParaRPr lang="en-US" sz="2800" dirty="0">
              <a:cs typeface="Trebuchet MS"/>
            </a:endParaRPr>
          </a:p>
          <a:p>
            <a:pPr marL="816976" indent="-457200">
              <a:spcBef>
                <a:spcPts val="532"/>
              </a:spcBef>
              <a:buFont typeface="Arial" panose="020B0604020202020204" pitchFamily="34" charset="0"/>
              <a:buChar char="•"/>
              <a:tabLst>
                <a:tab pos="629283" algn="l"/>
              </a:tabLst>
            </a:pPr>
            <a:r>
              <a:rPr sz="2800" spc="-18" dirty="0" smtClean="0">
                <a:solidFill>
                  <a:schemeClr val="accent5">
                    <a:lumMod val="75000"/>
                  </a:schemeClr>
                </a:solidFill>
                <a:cs typeface="Tahoma"/>
              </a:rPr>
              <a:t>If</a:t>
            </a:r>
            <a:r>
              <a:rPr sz="2800" spc="-11" dirty="0" smtClean="0">
                <a:solidFill>
                  <a:schemeClr val="accent5">
                    <a:lumMod val="75000"/>
                  </a:schemeClr>
                </a:solidFill>
                <a:cs typeface="Tahoma"/>
              </a:rPr>
              <a:t> </a:t>
            </a:r>
            <a:r>
              <a:rPr sz="2800" spc="41" dirty="0">
                <a:solidFill>
                  <a:schemeClr val="accent5">
                    <a:lumMod val="75000"/>
                  </a:schemeClr>
                </a:solidFill>
                <a:cs typeface="Tahoma"/>
              </a:rPr>
              <a:t>All</a:t>
            </a:r>
            <a:r>
              <a:rPr sz="2800" spc="-11" dirty="0">
                <a:solidFill>
                  <a:schemeClr val="accent5">
                    <a:lumMod val="75000"/>
                  </a:schemeClr>
                </a:solidFill>
                <a:cs typeface="Tahoma"/>
              </a:rPr>
              <a:t> </a:t>
            </a:r>
            <a:r>
              <a:rPr sz="2800" spc="20" dirty="0">
                <a:solidFill>
                  <a:schemeClr val="accent5">
                    <a:lumMod val="75000"/>
                  </a:schemeClr>
                </a:solidFill>
                <a:cs typeface="Tahoma"/>
              </a:rPr>
              <a:t>Else</a:t>
            </a:r>
            <a:r>
              <a:rPr sz="2800" spc="-11" dirty="0">
                <a:solidFill>
                  <a:schemeClr val="accent5">
                    <a:lumMod val="75000"/>
                  </a:schemeClr>
                </a:solidFill>
                <a:cs typeface="Tahoma"/>
              </a:rPr>
              <a:t> </a:t>
            </a:r>
            <a:r>
              <a:rPr sz="2800" spc="15" dirty="0">
                <a:solidFill>
                  <a:schemeClr val="accent5">
                    <a:lumMod val="75000"/>
                  </a:schemeClr>
                </a:solidFill>
                <a:cs typeface="Tahoma"/>
              </a:rPr>
              <a:t>Fails,</a:t>
            </a:r>
            <a:r>
              <a:rPr sz="2800" spc="-11" dirty="0">
                <a:solidFill>
                  <a:schemeClr val="accent5">
                    <a:lumMod val="75000"/>
                  </a:schemeClr>
                </a:solidFill>
                <a:cs typeface="Tahoma"/>
              </a:rPr>
              <a:t> </a:t>
            </a:r>
            <a:r>
              <a:rPr sz="2800" spc="-23" dirty="0">
                <a:solidFill>
                  <a:schemeClr val="accent5">
                    <a:lumMod val="75000"/>
                  </a:schemeClr>
                </a:solidFill>
                <a:cs typeface="Tahoma"/>
              </a:rPr>
              <a:t>Move</a:t>
            </a:r>
            <a:r>
              <a:rPr sz="2800" spc="-11" dirty="0">
                <a:solidFill>
                  <a:schemeClr val="accent5">
                    <a:lumMod val="75000"/>
                  </a:schemeClr>
                </a:solidFill>
                <a:cs typeface="Tahoma"/>
              </a:rPr>
              <a:t> </a:t>
            </a:r>
            <a:r>
              <a:rPr sz="2800" spc="-31" dirty="0" smtClean="0">
                <a:solidFill>
                  <a:schemeClr val="accent5">
                    <a:lumMod val="75000"/>
                  </a:schemeClr>
                </a:solidFill>
                <a:cs typeface="Tahoma"/>
              </a:rPr>
              <a:t>On</a:t>
            </a:r>
            <a:endParaRPr sz="2800" dirty="0">
              <a:solidFill>
                <a:schemeClr val="accent5">
                  <a:lumMod val="75000"/>
                </a:schemeClr>
              </a:solidFill>
              <a:cs typeface="Tahoma"/>
            </a:endParaRPr>
          </a:p>
        </p:txBody>
      </p:sp>
      <p:sp>
        <p:nvSpPr>
          <p:cNvPr id="11" name="object 11"/>
          <p:cNvSpPr txBox="1"/>
          <p:nvPr/>
        </p:nvSpPr>
        <p:spPr>
          <a:xfrm>
            <a:off x="6246512" y="5735786"/>
            <a:ext cx="103909" cy="70917"/>
          </a:xfrm>
          <a:prstGeom prst="rect">
            <a:avLst/>
          </a:prstGeom>
        </p:spPr>
        <p:txBody>
          <a:bodyPr vert="horz" wrap="square" lIns="0" tIns="0" rIns="0" bIns="0" rtlCol="0">
            <a:spAutoFit/>
          </a:bodyPr>
          <a:lstStyle/>
          <a:p>
            <a:pPr marL="6494"/>
            <a:r>
              <a:rPr sz="461" spc="13" dirty="0">
                <a:solidFill>
                  <a:srgbClr val="FFFFFF"/>
                </a:solidFill>
                <a:latin typeface="Tahoma"/>
                <a:cs typeface="Tahoma"/>
              </a:rPr>
              <a:t>7-1</a:t>
            </a:r>
            <a:endParaRPr sz="461" dirty="0">
              <a:latin typeface="Tahoma"/>
              <a:cs typeface="Tahoma"/>
            </a:endParaRPr>
          </a:p>
        </p:txBody>
      </p:sp>
      <p:sp>
        <p:nvSpPr>
          <p:cNvPr id="12" name="Slide Number Placeholder 11"/>
          <p:cNvSpPr>
            <a:spLocks noGrp="1"/>
          </p:cNvSpPr>
          <p:nvPr>
            <p:ph type="sldNum" sz="quarter" idx="4294967295"/>
          </p:nvPr>
        </p:nvSpPr>
        <p:spPr>
          <a:xfrm>
            <a:off x="8499735" y="5657563"/>
            <a:ext cx="187067" cy="207746"/>
          </a:xfrm>
          <a:prstGeom prst="rect">
            <a:avLst/>
          </a:prstGeom>
        </p:spPr>
        <p:txBody>
          <a:bodyPr/>
          <a:lstStyle/>
          <a:p>
            <a:fld id="{86CB4B4D-7CA3-9044-876B-883B54F8677D}" type="slidenum">
              <a:rPr lang="en-US" smtClean="0"/>
              <a:pPr/>
              <a:t>33</a:t>
            </a:fld>
            <a:endParaRPr lang="en-US" dirty="0"/>
          </a:p>
        </p:txBody>
      </p:sp>
      <p:sp>
        <p:nvSpPr>
          <p:cNvPr id="13" name="TextBox 12"/>
          <p:cNvSpPr txBox="1"/>
          <p:nvPr/>
        </p:nvSpPr>
        <p:spPr>
          <a:xfrm>
            <a:off x="1447800" y="323164"/>
            <a:ext cx="6096000" cy="646331"/>
          </a:xfrm>
          <a:prstGeom prst="rect">
            <a:avLst/>
          </a:prstGeom>
          <a:noFill/>
        </p:spPr>
        <p:txBody>
          <a:bodyPr wrap="square" rtlCol="0">
            <a:spAutoFit/>
          </a:bodyPr>
          <a:lstStyle/>
          <a:p>
            <a:r>
              <a:rPr lang="en-US" sz="3600" b="1" dirty="0" smtClean="0">
                <a:solidFill>
                  <a:schemeClr val="tx2"/>
                </a:solidFill>
              </a:rPr>
              <a:t>Consensus Building</a:t>
            </a:r>
            <a:r>
              <a:rPr lang="en-US" sz="3600" dirty="0" smtClean="0"/>
              <a:t>, </a:t>
            </a:r>
            <a:r>
              <a:rPr lang="en-US" sz="2000" dirty="0" smtClean="0">
                <a:latin typeface="Franklin Gothic Book" panose="020B0503020102020204" pitchFamily="34" charset="0"/>
              </a:rPr>
              <a:t>continued</a:t>
            </a:r>
            <a:endParaRPr lang="en-US" sz="3600" dirty="0" smtClean="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834603"/>
            <a:ext cx="1645920" cy="1645920"/>
          </a:xfrm>
          <a:prstGeom prst="rect">
            <a:avLst/>
          </a:prstGeom>
        </p:spPr>
      </p:pic>
    </p:spTree>
    <p:extLst>
      <p:ext uri="{BB962C8B-B14F-4D97-AF65-F5344CB8AC3E}">
        <p14:creationId xmlns:p14="http://schemas.microsoft.com/office/powerpoint/2010/main" val="230146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Final Agreement</a:t>
            </a:r>
            <a:endParaRPr lang="en-US" dirty="0"/>
          </a:p>
        </p:txBody>
      </p:sp>
      <p:sp>
        <p:nvSpPr>
          <p:cNvPr id="3" name="Text Placeholder 2"/>
          <p:cNvSpPr>
            <a:spLocks noGrp="1"/>
          </p:cNvSpPr>
          <p:nvPr>
            <p:ph type="body" sz="quarter" idx="10"/>
          </p:nvPr>
        </p:nvSpPr>
        <p:spPr>
          <a:xfrm>
            <a:off x="457200" y="1371600"/>
            <a:ext cx="8229600" cy="4536627"/>
          </a:xfrm>
        </p:spPr>
        <p:txBody>
          <a:bodyPr/>
          <a:lstStyle/>
          <a:p>
            <a:r>
              <a:rPr lang="en-US" dirty="0" smtClean="0"/>
              <a:t>ASK “is there anyone in the group that cannot support or help implement the proposal?”</a:t>
            </a:r>
          </a:p>
          <a:p>
            <a:pPr lvl="1"/>
            <a:r>
              <a:rPr lang="en-US" dirty="0" smtClean="0"/>
              <a:t>This is the time a person can push back on proposal and give reasons for not supporting</a:t>
            </a:r>
          </a:p>
          <a:p>
            <a:pPr marL="457200" lvl="1" indent="0">
              <a:buNone/>
            </a:pPr>
            <a:endParaRPr lang="en-US" dirty="0"/>
          </a:p>
          <a:p>
            <a:pPr marL="457200" lvl="1" indent="0">
              <a:buNone/>
            </a:pPr>
            <a:r>
              <a:rPr lang="en-US" sz="2000" i="1" dirty="0" smtClean="0">
                <a:solidFill>
                  <a:srgbClr val="FF0000"/>
                </a:solidFill>
              </a:rPr>
              <a:t>One or more of you may not consider this proposal to be your first choice, but are you at least 80% in favor of it and willing to make it work?</a:t>
            </a:r>
          </a:p>
          <a:p>
            <a:pPr lvl="1"/>
            <a:endParaRPr lang="en-US" dirty="0"/>
          </a:p>
        </p:txBody>
      </p:sp>
    </p:spTree>
    <p:extLst>
      <p:ext uri="{BB962C8B-B14F-4D97-AF65-F5344CB8AC3E}">
        <p14:creationId xmlns:p14="http://schemas.microsoft.com/office/powerpoint/2010/main" val="1759044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Um…NO</a:t>
            </a:r>
            <a:endParaRPr lang="en-US" dirty="0"/>
          </a:p>
        </p:txBody>
      </p:sp>
      <p:sp>
        <p:nvSpPr>
          <p:cNvPr id="3" name="Text Placeholder 2"/>
          <p:cNvSpPr>
            <a:spLocks noGrp="1"/>
          </p:cNvSpPr>
          <p:nvPr>
            <p:ph type="body" sz="quarter" idx="10"/>
          </p:nvPr>
        </p:nvSpPr>
        <p:spPr>
          <a:xfrm>
            <a:off x="457200" y="1371600"/>
            <a:ext cx="8229600" cy="4081117"/>
          </a:xfrm>
        </p:spPr>
        <p:txBody>
          <a:bodyPr/>
          <a:lstStyle/>
          <a:p>
            <a:r>
              <a:rPr lang="en-US" dirty="0" smtClean="0"/>
              <a:t>Listen to what opposition has to say by reflecting back</a:t>
            </a:r>
          </a:p>
          <a:p>
            <a:pPr lvl="1"/>
            <a:r>
              <a:rPr lang="en-US" dirty="0" smtClean="0"/>
              <a:t>Acknowledges their point</a:t>
            </a:r>
          </a:p>
          <a:p>
            <a:pPr lvl="1"/>
            <a:r>
              <a:rPr lang="en-US" dirty="0" smtClean="0"/>
              <a:t>Can be all they need is understanding of their perspective</a:t>
            </a:r>
          </a:p>
          <a:p>
            <a:r>
              <a:rPr lang="en-US" dirty="0" smtClean="0"/>
              <a:t>Ask - What will it take to get you to 80%</a:t>
            </a:r>
          </a:p>
          <a:p>
            <a:pPr lvl="1"/>
            <a:r>
              <a:rPr lang="en-US" dirty="0" smtClean="0"/>
              <a:t>Is there something that can be tweaked that all can agree on the proposed change</a:t>
            </a:r>
          </a:p>
        </p:txBody>
      </p:sp>
    </p:spTree>
    <p:extLst>
      <p:ext uri="{BB962C8B-B14F-4D97-AF65-F5344CB8AC3E}">
        <p14:creationId xmlns:p14="http://schemas.microsoft.com/office/powerpoint/2010/main" val="716088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Yeah, still no…</a:t>
            </a:r>
            <a:endParaRPr lang="en-US" dirty="0"/>
          </a:p>
        </p:txBody>
      </p:sp>
      <p:sp>
        <p:nvSpPr>
          <p:cNvPr id="3" name="Text Placeholder 2"/>
          <p:cNvSpPr>
            <a:spLocks noGrp="1"/>
          </p:cNvSpPr>
          <p:nvPr>
            <p:ph type="body" sz="quarter" idx="10"/>
          </p:nvPr>
        </p:nvSpPr>
        <p:spPr>
          <a:xfrm>
            <a:off x="457200" y="1371600"/>
            <a:ext cx="8229600" cy="3490186"/>
          </a:xfrm>
        </p:spPr>
        <p:txBody>
          <a:bodyPr/>
          <a:lstStyle/>
          <a:p>
            <a:r>
              <a:rPr lang="en-US" dirty="0" smtClean="0"/>
              <a:t>Try a Both/And approach if objection is significant</a:t>
            </a:r>
          </a:p>
          <a:p>
            <a:pPr lvl="1"/>
            <a:r>
              <a:rPr lang="en-US" dirty="0" smtClean="0"/>
              <a:t>If another proposal is being made, check for understanding </a:t>
            </a:r>
          </a:p>
          <a:p>
            <a:pPr lvl="1"/>
            <a:r>
              <a:rPr lang="en-US" dirty="0" smtClean="0"/>
              <a:t>Ask how the two proposals might be linked together</a:t>
            </a:r>
          </a:p>
          <a:p>
            <a:pPr lvl="1"/>
            <a:r>
              <a:rPr lang="en-US" dirty="0" smtClean="0"/>
              <a:t>Helps reach strategy on what action to take</a:t>
            </a:r>
            <a:endParaRPr lang="en-US" dirty="0"/>
          </a:p>
        </p:txBody>
      </p:sp>
    </p:spTree>
    <p:extLst>
      <p:ext uri="{BB962C8B-B14F-4D97-AF65-F5344CB8AC3E}">
        <p14:creationId xmlns:p14="http://schemas.microsoft.com/office/powerpoint/2010/main" val="2775078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Fallback options</a:t>
            </a:r>
            <a:endParaRPr lang="en-US" dirty="0"/>
          </a:p>
        </p:txBody>
      </p:sp>
      <p:sp>
        <p:nvSpPr>
          <p:cNvPr id="3" name="Text Placeholder 2"/>
          <p:cNvSpPr>
            <a:spLocks noGrp="1"/>
          </p:cNvSpPr>
          <p:nvPr>
            <p:ph type="body" sz="quarter" idx="10"/>
          </p:nvPr>
        </p:nvSpPr>
        <p:spPr>
          <a:xfrm>
            <a:off x="457200" y="1371600"/>
            <a:ext cx="8229600" cy="4327338"/>
          </a:xfrm>
        </p:spPr>
        <p:txBody>
          <a:bodyPr/>
          <a:lstStyle/>
          <a:p>
            <a:r>
              <a:rPr lang="en-US" dirty="0" smtClean="0"/>
              <a:t>More consensus – more meetings or special meeting</a:t>
            </a:r>
          </a:p>
          <a:p>
            <a:r>
              <a:rPr lang="en-US" dirty="0" smtClean="0"/>
              <a:t>Leader makes the decision for the group</a:t>
            </a:r>
          </a:p>
          <a:p>
            <a:r>
              <a:rPr lang="en-US" dirty="0" smtClean="0"/>
              <a:t>Voting – least desirable as it leaves ‘winners’ and ‘losers’</a:t>
            </a:r>
          </a:p>
          <a:p>
            <a:r>
              <a:rPr lang="en-US" dirty="0" smtClean="0"/>
              <a:t>Several small agreements – building agreements to get to final agreements to show progress and barriers</a:t>
            </a:r>
            <a:endParaRPr lang="en-US" dirty="0"/>
          </a:p>
        </p:txBody>
      </p:sp>
    </p:spTree>
    <p:extLst>
      <p:ext uri="{BB962C8B-B14F-4D97-AF65-F5344CB8AC3E}">
        <p14:creationId xmlns:p14="http://schemas.microsoft.com/office/powerpoint/2010/main" val="2936703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agreements</a:t>
            </a:r>
            <a:endParaRPr lang="en-US" dirty="0"/>
          </a:p>
        </p:txBody>
      </p:sp>
      <p:sp>
        <p:nvSpPr>
          <p:cNvPr id="3" name="Text Placeholder 2"/>
          <p:cNvSpPr>
            <a:spLocks noGrp="1"/>
          </p:cNvSpPr>
          <p:nvPr>
            <p:ph type="body" sz="quarter" idx="10"/>
          </p:nvPr>
        </p:nvSpPr>
        <p:spPr>
          <a:xfrm>
            <a:off x="457200" y="1371600"/>
            <a:ext cx="8229600" cy="3514808"/>
          </a:xfrm>
        </p:spPr>
        <p:txBody>
          <a:bodyPr/>
          <a:lstStyle/>
          <a:p>
            <a:r>
              <a:rPr lang="en-US" dirty="0" smtClean="0"/>
              <a:t>Delineation</a:t>
            </a:r>
          </a:p>
          <a:p>
            <a:pPr lvl="1"/>
            <a:r>
              <a:rPr lang="en-US" dirty="0" smtClean="0"/>
              <a:t>We seem to agree on…</a:t>
            </a:r>
          </a:p>
          <a:p>
            <a:pPr lvl="1"/>
            <a:r>
              <a:rPr lang="en-US" dirty="0" smtClean="0"/>
              <a:t>Where we seem to disagree…</a:t>
            </a:r>
          </a:p>
          <a:p>
            <a:pPr lvl="1"/>
            <a:r>
              <a:rPr lang="en-US" dirty="0" smtClean="0"/>
              <a:t>Delineate the alternatives</a:t>
            </a:r>
          </a:p>
          <a:p>
            <a:pPr lvl="1"/>
            <a:r>
              <a:rPr lang="en-US" dirty="0" smtClean="0"/>
              <a:t>Group should then have an understanding of how it would work, how long it would take, who and what is involved</a:t>
            </a:r>
          </a:p>
        </p:txBody>
      </p:sp>
    </p:spTree>
    <p:extLst>
      <p:ext uri="{BB962C8B-B14F-4D97-AF65-F5344CB8AC3E}">
        <p14:creationId xmlns:p14="http://schemas.microsoft.com/office/powerpoint/2010/main" val="3073096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agreements</a:t>
            </a:r>
            <a:endParaRPr lang="en-US" dirty="0"/>
          </a:p>
        </p:txBody>
      </p:sp>
      <p:sp>
        <p:nvSpPr>
          <p:cNvPr id="3" name="Text Placeholder 2"/>
          <p:cNvSpPr>
            <a:spLocks noGrp="1"/>
          </p:cNvSpPr>
          <p:nvPr>
            <p:ph type="body" sz="quarter" idx="10"/>
          </p:nvPr>
        </p:nvSpPr>
        <p:spPr>
          <a:xfrm>
            <a:off x="457200" y="1219200"/>
            <a:ext cx="8229600" cy="4536627"/>
          </a:xfrm>
        </p:spPr>
        <p:txBody>
          <a:bodyPr/>
          <a:lstStyle/>
          <a:p>
            <a:r>
              <a:rPr lang="en-US" dirty="0" smtClean="0"/>
              <a:t>Strengths, Weaknesses </a:t>
            </a:r>
          </a:p>
          <a:p>
            <a:pPr lvl="1"/>
            <a:r>
              <a:rPr lang="en-US" dirty="0"/>
              <a:t>group should focus on one alternative and list the strengths</a:t>
            </a:r>
          </a:p>
          <a:p>
            <a:pPr lvl="1"/>
            <a:r>
              <a:rPr lang="en-US" dirty="0"/>
              <a:t>Then move to strengths of next alternative</a:t>
            </a:r>
          </a:p>
          <a:p>
            <a:pPr lvl="1"/>
            <a:r>
              <a:rPr lang="en-US" dirty="0"/>
              <a:t>Once all strengths are identified, get weaknesses for each </a:t>
            </a:r>
            <a:r>
              <a:rPr lang="en-US" dirty="0" smtClean="0"/>
              <a:t>alternative</a:t>
            </a:r>
          </a:p>
          <a:p>
            <a:r>
              <a:rPr lang="en-US" dirty="0" smtClean="0"/>
              <a:t>Merge</a:t>
            </a:r>
          </a:p>
          <a:p>
            <a:pPr lvl="1"/>
            <a:r>
              <a:rPr lang="en-US" dirty="0" smtClean="0"/>
              <a:t>Create new alternative which incorporates strengths of each alternative</a:t>
            </a:r>
          </a:p>
        </p:txBody>
      </p:sp>
    </p:spTree>
    <p:extLst>
      <p:ext uri="{BB962C8B-B14F-4D97-AF65-F5344CB8AC3E}">
        <p14:creationId xmlns:p14="http://schemas.microsoft.com/office/powerpoint/2010/main" val="818730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1720"/>
          </a:xfrm>
        </p:spPr>
        <p:txBody>
          <a:bodyPr/>
          <a:lstStyle/>
          <a:p>
            <a:r>
              <a:rPr lang="en-US" dirty="0" smtClean="0"/>
              <a:t>Ground Rules</a:t>
            </a:r>
            <a:endParaRPr lang="en-US" dirty="0"/>
          </a:p>
        </p:txBody>
      </p:sp>
      <p:sp>
        <p:nvSpPr>
          <p:cNvPr id="5" name="Rectangle 3">
            <a:extLst>
              <a:ext uri="{FF2B5EF4-FFF2-40B4-BE49-F238E27FC236}">
                <a16:creationId xmlns:a16="http://schemas.microsoft.com/office/drawing/2014/main" id="{D991A8FE-79D2-4172-9A6E-8940B4AC2045}"/>
              </a:ext>
            </a:extLst>
          </p:cNvPr>
          <p:cNvSpPr>
            <a:spLocks noGrp="1" noChangeArrowheads="1"/>
          </p:cNvSpPr>
          <p:nvPr>
            <p:ph idx="1"/>
          </p:nvPr>
        </p:nvSpPr>
        <p:spPr>
          <a:xfrm>
            <a:off x="533400" y="1066800"/>
            <a:ext cx="8229600" cy="2283702"/>
          </a:xfrm>
        </p:spPr>
        <p:txBody>
          <a:bodyPr/>
          <a:lstStyle/>
          <a:p>
            <a:pPr eaLnBrk="1" hangingPunct="1"/>
            <a:r>
              <a:rPr lang="en-US" altLang="en-US" sz="2400" dirty="0"/>
              <a:t>Respect the speaker(s) and listener(s)</a:t>
            </a:r>
          </a:p>
          <a:p>
            <a:pPr eaLnBrk="1" hangingPunct="1"/>
            <a:r>
              <a:rPr lang="en-US" altLang="en-US" sz="2400" dirty="0" err="1"/>
              <a:t>Deeefur</a:t>
            </a:r>
            <a:r>
              <a:rPr lang="en-US" altLang="en-US" sz="2400" dirty="0"/>
              <a:t> </a:t>
            </a:r>
            <a:r>
              <a:rPr lang="en-US" altLang="en-US" sz="2400" dirty="0" err="1"/>
              <a:t>Judgemint</a:t>
            </a:r>
            <a:endParaRPr lang="en-US" altLang="en-US" sz="2400" dirty="0"/>
          </a:p>
          <a:p>
            <a:pPr eaLnBrk="1" hangingPunct="1"/>
            <a:r>
              <a:rPr lang="en-US" altLang="en-US" sz="2400" dirty="0"/>
              <a:t>Headline 1</a:t>
            </a:r>
            <a:r>
              <a:rPr lang="en-US" altLang="en-US" sz="2400" baseline="30000" dirty="0"/>
              <a:t>st</a:t>
            </a:r>
            <a:r>
              <a:rPr lang="en-US" altLang="en-US" sz="2400" dirty="0"/>
              <a:t> &amp; then E.L.M.O.</a:t>
            </a:r>
          </a:p>
          <a:p>
            <a:pPr lvl="1" eaLnBrk="1" hangingPunct="1"/>
            <a:r>
              <a:rPr lang="en-US" altLang="en-US" sz="2000" dirty="0"/>
              <a:t>(ELMO = Enough, Let’s Move On)</a:t>
            </a:r>
          </a:p>
          <a:p>
            <a:pPr eaLnBrk="1" hangingPunct="1"/>
            <a:r>
              <a:rPr lang="en-US" altLang="en-US" sz="2400" dirty="0"/>
              <a:t>Timeliness</a:t>
            </a:r>
          </a:p>
          <a:p>
            <a:pPr eaLnBrk="1" hangingPunct="1"/>
            <a:r>
              <a:rPr lang="en-US" altLang="en-US" sz="2400" dirty="0"/>
              <a:t>Mindfulness</a:t>
            </a:r>
          </a:p>
          <a:p>
            <a:pPr lvl="1" eaLnBrk="1" hangingPunct="1"/>
            <a:r>
              <a:rPr lang="en-US" altLang="en-US" sz="2000" dirty="0"/>
              <a:t>(Work on </a:t>
            </a:r>
            <a:r>
              <a:rPr lang="en-US" altLang="en-US" sz="2000" i="1" dirty="0"/>
              <a:t>this</a:t>
            </a:r>
            <a:r>
              <a:rPr lang="en-US" altLang="en-US" sz="2000" dirty="0"/>
              <a:t> work, in </a:t>
            </a:r>
            <a:r>
              <a:rPr lang="en-US" altLang="en-US" sz="2000" i="1" dirty="0"/>
              <a:t>this</a:t>
            </a:r>
            <a:r>
              <a:rPr lang="en-US" altLang="en-US" sz="2000" dirty="0"/>
              <a:t> meeting)</a:t>
            </a:r>
          </a:p>
          <a:p>
            <a:pPr eaLnBrk="1" hangingPunct="1"/>
            <a:r>
              <a:rPr lang="en-US" altLang="en-US" sz="2400" dirty="0"/>
              <a:t>E-Manners</a:t>
            </a:r>
          </a:p>
          <a:p>
            <a:pPr eaLnBrk="1" hangingPunct="1"/>
            <a:r>
              <a:rPr lang="en-US" altLang="en-US" sz="2400" dirty="0"/>
              <a:t>Manage yourself</a:t>
            </a:r>
          </a:p>
          <a:p>
            <a:pPr lvl="1" eaLnBrk="1" hangingPunct="1"/>
            <a:r>
              <a:rPr lang="en-US" altLang="en-US" sz="2000" dirty="0"/>
              <a:t>(breaks, e-breaks, be present, etc.)</a:t>
            </a:r>
          </a:p>
          <a:p>
            <a:pPr eaLnBrk="1" hangingPunct="1"/>
            <a:r>
              <a:rPr lang="en-US" altLang="en-US" sz="2400" dirty="0"/>
              <a:t>Consensus</a:t>
            </a:r>
          </a:p>
        </p:txBody>
      </p:sp>
    </p:spTree>
    <p:extLst>
      <p:ext uri="{BB962C8B-B14F-4D97-AF65-F5344CB8AC3E}">
        <p14:creationId xmlns:p14="http://schemas.microsoft.com/office/powerpoint/2010/main" val="33315647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1720"/>
          </a:xfrm>
        </p:spPr>
        <p:txBody>
          <a:bodyPr/>
          <a:lstStyle/>
          <a:p>
            <a:r>
              <a:rPr lang="en-US" dirty="0" smtClean="0">
                <a:solidFill>
                  <a:srgbClr val="FF0000"/>
                </a:solidFill>
              </a:rPr>
              <a:t>Process for us</a:t>
            </a:r>
            <a:endParaRPr lang="en-US" dirty="0">
              <a:solidFill>
                <a:srgbClr val="FF0000"/>
              </a:solidFill>
            </a:endParaRPr>
          </a:p>
        </p:txBody>
      </p:sp>
      <p:sp>
        <p:nvSpPr>
          <p:cNvPr id="3" name="Content Placeholder 2"/>
          <p:cNvSpPr>
            <a:spLocks noGrp="1"/>
          </p:cNvSpPr>
          <p:nvPr>
            <p:ph idx="1"/>
          </p:nvPr>
        </p:nvSpPr>
        <p:spPr>
          <a:xfrm>
            <a:off x="457200" y="1524000"/>
            <a:ext cx="8229600" cy="4228850"/>
          </a:xfrm>
        </p:spPr>
        <p:txBody>
          <a:bodyPr/>
          <a:lstStyle/>
          <a:p>
            <a:r>
              <a:rPr lang="en-US" dirty="0" smtClean="0"/>
              <a:t>Group 1: Consensus reached, parasitology testing is staying on license. Next steps?</a:t>
            </a:r>
            <a:endParaRPr lang="en-US" dirty="0"/>
          </a:p>
          <a:p>
            <a:r>
              <a:rPr lang="en-US" dirty="0" smtClean="0"/>
              <a:t>Group 2: After much information gathering, delineating new plan to add another PT supplier. Next steps?</a:t>
            </a:r>
            <a:endParaRPr lang="en-US" dirty="0"/>
          </a:p>
          <a:p>
            <a:r>
              <a:rPr lang="en-US" dirty="0" smtClean="0"/>
              <a:t>Group 3: No agreement reached. Next steps?</a:t>
            </a:r>
            <a:endParaRPr lang="en-US" dirty="0"/>
          </a:p>
        </p:txBody>
      </p:sp>
      <p:sp>
        <p:nvSpPr>
          <p:cNvPr id="4" name="Text Placeholder 3"/>
          <p:cNvSpPr>
            <a:spLocks noGrp="1"/>
          </p:cNvSpPr>
          <p:nvPr>
            <p:ph type="body" sz="quarter" idx="10"/>
          </p:nvPr>
        </p:nvSpPr>
        <p:spPr>
          <a:xfrm>
            <a:off x="457200" y="990600"/>
            <a:ext cx="8077200" cy="477054"/>
          </a:xfrm>
        </p:spPr>
        <p:txBody>
          <a:bodyPr/>
          <a:lstStyle/>
          <a:p>
            <a:r>
              <a:rPr lang="en-US" dirty="0" smtClean="0"/>
              <a:t>Consensus</a:t>
            </a:r>
            <a:endParaRPr lang="en-US" dirty="0"/>
          </a:p>
        </p:txBody>
      </p:sp>
    </p:spTree>
    <p:extLst>
      <p:ext uri="{BB962C8B-B14F-4D97-AF65-F5344CB8AC3E}">
        <p14:creationId xmlns:p14="http://schemas.microsoft.com/office/powerpoint/2010/main" val="36703826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If There is a Disagreement..</a:t>
            </a:r>
          </a:p>
        </p:txBody>
      </p:sp>
      <p:sp>
        <p:nvSpPr>
          <p:cNvPr id="21507" name="Content Placeholder 2"/>
          <p:cNvSpPr>
            <a:spLocks noGrp="1"/>
          </p:cNvSpPr>
          <p:nvPr>
            <p:ph sz="half" idx="1"/>
          </p:nvPr>
        </p:nvSpPr>
        <p:spPr>
          <a:xfrm>
            <a:off x="457200" y="1295400"/>
            <a:ext cx="4038600" cy="3970318"/>
          </a:xfrm>
        </p:spPr>
        <p:txBody>
          <a:bodyPr/>
          <a:lstStyle/>
          <a:p>
            <a:r>
              <a:rPr lang="en-US" altLang="en-US" sz="2000" b="1" dirty="0" smtClean="0"/>
              <a:t>Why People Disagree</a:t>
            </a:r>
          </a:p>
          <a:p>
            <a:pPr lvl="1"/>
            <a:r>
              <a:rPr lang="en-US" altLang="en-US" sz="2000" dirty="0" smtClean="0"/>
              <a:t>Haven’t heard one another</a:t>
            </a:r>
          </a:p>
          <a:p>
            <a:pPr lvl="1"/>
            <a:r>
              <a:rPr lang="en-US" altLang="en-US" sz="2000" dirty="0" smtClean="0"/>
              <a:t>Different values</a:t>
            </a:r>
          </a:p>
          <a:p>
            <a:pPr lvl="1"/>
            <a:r>
              <a:rPr lang="en-US" altLang="en-US" sz="2000" dirty="0" smtClean="0"/>
              <a:t>Past history</a:t>
            </a:r>
          </a:p>
          <a:p>
            <a:r>
              <a:rPr lang="en-US" altLang="en-US" sz="2000" b="1" dirty="0" smtClean="0"/>
              <a:t>When to Jump In</a:t>
            </a:r>
          </a:p>
          <a:p>
            <a:pPr lvl="1"/>
            <a:r>
              <a:rPr lang="en-US" altLang="en-US" sz="2000" dirty="0" smtClean="0"/>
              <a:t>Taking too much time</a:t>
            </a:r>
          </a:p>
          <a:p>
            <a:pPr lvl="1"/>
            <a:r>
              <a:rPr lang="en-US" altLang="en-US" sz="2000" dirty="0" smtClean="0"/>
              <a:t>Discussion loses focus</a:t>
            </a:r>
          </a:p>
          <a:p>
            <a:pPr lvl="1"/>
            <a:r>
              <a:rPr lang="en-US" altLang="en-US" sz="2000" dirty="0" smtClean="0"/>
              <a:t>Only two or three are involved</a:t>
            </a:r>
          </a:p>
          <a:p>
            <a:pPr lvl="1"/>
            <a:r>
              <a:rPr lang="en-US" altLang="en-US" sz="2000" dirty="0" smtClean="0"/>
              <a:t>Discussion is becoming emotionally charged</a:t>
            </a:r>
          </a:p>
        </p:txBody>
      </p:sp>
      <p:sp>
        <p:nvSpPr>
          <p:cNvPr id="21508" name="Content Placeholder 5"/>
          <p:cNvSpPr>
            <a:spLocks noGrp="1"/>
          </p:cNvSpPr>
          <p:nvPr>
            <p:ph sz="half" idx="2"/>
          </p:nvPr>
        </p:nvSpPr>
        <p:spPr>
          <a:xfrm>
            <a:off x="4800600" y="1295400"/>
            <a:ext cx="3886200" cy="1951303"/>
          </a:xfrm>
        </p:spPr>
        <p:txBody>
          <a:bodyPr/>
          <a:lstStyle/>
          <a:p>
            <a:r>
              <a:rPr lang="en-US" altLang="en-US" sz="2000" b="1" dirty="0" smtClean="0"/>
              <a:t>Consensus Strategies</a:t>
            </a:r>
          </a:p>
          <a:p>
            <a:pPr lvl="1"/>
            <a:r>
              <a:rPr lang="en-US" altLang="en-US" sz="2000" dirty="0" smtClean="0"/>
              <a:t>Delineation</a:t>
            </a:r>
          </a:p>
          <a:p>
            <a:pPr lvl="1"/>
            <a:r>
              <a:rPr lang="en-US" altLang="en-US" sz="2000" dirty="0" smtClean="0"/>
              <a:t>Strengths &amp; Weaknesses</a:t>
            </a:r>
          </a:p>
          <a:p>
            <a:pPr lvl="1"/>
            <a:r>
              <a:rPr lang="en-US" altLang="en-US" sz="2000" dirty="0" smtClean="0"/>
              <a:t>Merging Alternatives</a:t>
            </a:r>
          </a:p>
          <a:p>
            <a:pPr lvl="1"/>
            <a:r>
              <a:rPr lang="en-US" altLang="en-US" sz="2000" dirty="0" smtClean="0"/>
              <a:t>Converging Solution</a:t>
            </a:r>
          </a:p>
        </p:txBody>
      </p:sp>
      <p:sp>
        <p:nvSpPr>
          <p:cNvPr id="21510" name="Slide Number Placeholder 4"/>
          <p:cNvSpPr>
            <a:spLocks noGrp="1"/>
          </p:cNvSpPr>
          <p:nvPr>
            <p:ph type="sldNum" sz="quarter" idx="11"/>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3BD4A33-412B-4907-8146-87440DE6E829}" type="slidenum">
              <a:rPr lang="en-US" altLang="en-US" sz="1000">
                <a:solidFill>
                  <a:srgbClr val="005595"/>
                </a:solidFill>
                <a:latin typeface="Arial" charset="0"/>
              </a:rPr>
              <a:pPr/>
              <a:t>41</a:t>
            </a:fld>
            <a:endParaRPr lang="en-US" altLang="en-US" sz="1000">
              <a:solidFill>
                <a:srgbClr val="005595"/>
              </a:solidFill>
              <a:latin typeface="Arial" charset="0"/>
            </a:endParaRPr>
          </a:p>
        </p:txBody>
      </p:sp>
      <p:pic>
        <p:nvPicPr>
          <p:cNvPr id="21511" name="Picture 2" descr="http://images.clipartpanda.com/meeting-clipart-2031297947271120121740_clip-art-meeting-643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38600"/>
            <a:ext cx="40068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0052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1BA4824A-E3AF-4C34-84CD-2CE41D7E5BF4}"/>
              </a:ext>
            </a:extLst>
          </p:cNvPr>
          <p:cNvSpPr>
            <a:spLocks noGrp="1" noChangeArrowheads="1"/>
          </p:cNvSpPr>
          <p:nvPr>
            <p:ph type="title"/>
          </p:nvPr>
        </p:nvSpPr>
        <p:spPr/>
        <p:txBody>
          <a:bodyPr/>
          <a:lstStyle/>
          <a:p>
            <a:pPr eaLnBrk="1" hangingPunct="1"/>
            <a:r>
              <a:rPr lang="en-US" altLang="en-US" dirty="0" smtClean="0"/>
              <a:t>What is Dysfunction</a:t>
            </a:r>
            <a:endParaRPr lang="en-US" altLang="en-US" dirty="0"/>
          </a:p>
        </p:txBody>
      </p:sp>
      <p:sp>
        <p:nvSpPr>
          <p:cNvPr id="20485" name="Rectangle 3">
            <a:extLst>
              <a:ext uri="{FF2B5EF4-FFF2-40B4-BE49-F238E27FC236}">
                <a16:creationId xmlns:a16="http://schemas.microsoft.com/office/drawing/2014/main" id="{45498594-A63D-412F-BBF0-CE9E8BC28796}"/>
              </a:ext>
            </a:extLst>
          </p:cNvPr>
          <p:cNvSpPr>
            <a:spLocks noGrp="1" noChangeArrowheads="1"/>
          </p:cNvSpPr>
          <p:nvPr>
            <p:ph type="body" sz="quarter" idx="10"/>
          </p:nvPr>
        </p:nvSpPr>
        <p:spPr/>
        <p:txBody>
          <a:bodyPr/>
          <a:lstStyle/>
          <a:p>
            <a:pPr eaLnBrk="1" hangingPunct="1"/>
            <a:r>
              <a:rPr lang="en-US" altLang="en-US" sz="2400"/>
              <a:t>Dysfunctional behavior is </a:t>
            </a:r>
            <a:r>
              <a:rPr lang="en-US" altLang="en-US" sz="2400" b="1"/>
              <a:t>any activity</a:t>
            </a:r>
            <a:r>
              <a:rPr lang="en-US" altLang="en-US" sz="2400"/>
              <a:t> by a participant that is consciously or unconsciously a substitution for expressing displeasure with the meeting content, the meeting process or an outside factor.</a:t>
            </a:r>
          </a:p>
        </p:txBody>
      </p:sp>
      <p:sp>
        <p:nvSpPr>
          <p:cNvPr id="20483" name="Slide Number Placeholder 4">
            <a:extLst>
              <a:ext uri="{FF2B5EF4-FFF2-40B4-BE49-F238E27FC236}">
                <a16:creationId xmlns:a16="http://schemas.microsoft.com/office/drawing/2014/main" id="{B16D0FB3-1546-4F07-B686-2C044E35A502}"/>
              </a:ext>
            </a:extLst>
          </p:cNvPr>
          <p:cNvSpPr>
            <a:spLocks noGrp="1"/>
          </p:cNvSpPr>
          <p:nvPr>
            <p:ph type="sldNum" sz="quarter" idx="4294967295"/>
          </p:nvPr>
        </p:nvSpPr>
        <p:spPr>
          <a:xfrm>
            <a:off x="0" y="6477000"/>
            <a:ext cx="2133600" cy="247650"/>
          </a:xfrm>
          <a:prstGeom prst="rect">
            <a:avLst/>
          </a:prstGeom>
          <a:noFill/>
        </p:spPr>
        <p:txBody>
          <a:bodyPr/>
          <a:lstStyle>
            <a:lvl1pPr>
              <a:spcBef>
                <a:spcPct val="20000"/>
              </a:spcBef>
              <a:buChar char="•"/>
              <a:defRPr sz="2000">
                <a:solidFill>
                  <a:srgbClr val="005595"/>
                </a:solidFill>
                <a:latin typeface="Arial" panose="020B0604020202020204" pitchFamily="34" charset="0"/>
              </a:defRPr>
            </a:lvl1pPr>
            <a:lvl2pPr marL="742950" indent="-285750">
              <a:spcBef>
                <a:spcPct val="20000"/>
              </a:spcBef>
              <a:buChar char="–"/>
              <a:defRPr>
                <a:solidFill>
                  <a:srgbClr val="005595"/>
                </a:solidFill>
                <a:latin typeface="Arial" panose="020B0604020202020204" pitchFamily="34" charset="0"/>
              </a:defRPr>
            </a:lvl2pPr>
            <a:lvl3pPr marL="1143000" indent="-228600">
              <a:spcBef>
                <a:spcPct val="20000"/>
              </a:spcBef>
              <a:buChar char="•"/>
              <a:defRPr sz="16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559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60242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990600" y="2133600"/>
            <a:ext cx="6476242" cy="3395032"/>
          </a:xfrm>
          <a:prstGeom prst="rect">
            <a:avLst/>
          </a:prstGeom>
        </p:spPr>
        <p:txBody>
          <a:bodyPr vert="horz" wrap="square" lIns="0" tIns="0" rIns="0" bIns="0" rtlCol="0">
            <a:spAutoFit/>
          </a:bodyPr>
          <a:lstStyle/>
          <a:p>
            <a:pPr marL="359785" indent="-342900">
              <a:buFont typeface="Arial" panose="020B0604020202020204" pitchFamily="34" charset="0"/>
              <a:buChar char="•"/>
              <a:tabLst>
                <a:tab pos="291587" algn="l"/>
              </a:tabLst>
            </a:pPr>
            <a:r>
              <a:rPr sz="2400" spc="-46" dirty="0" smtClean="0">
                <a:cs typeface="Trebuchet MS"/>
              </a:rPr>
              <a:t>Understand</a:t>
            </a:r>
            <a:r>
              <a:rPr sz="2400" spc="2" dirty="0" smtClean="0">
                <a:cs typeface="Trebuchet MS"/>
              </a:rPr>
              <a:t> </a:t>
            </a:r>
            <a:r>
              <a:rPr sz="2400" spc="-41" dirty="0">
                <a:cs typeface="Trebuchet MS"/>
              </a:rPr>
              <a:t>Dysfunctional</a:t>
            </a:r>
            <a:r>
              <a:rPr sz="2400" spc="2" dirty="0">
                <a:cs typeface="Trebuchet MS"/>
              </a:rPr>
              <a:t> </a:t>
            </a:r>
            <a:r>
              <a:rPr sz="2400" spc="-56" dirty="0">
                <a:cs typeface="Trebuchet MS"/>
              </a:rPr>
              <a:t>Behavior</a:t>
            </a:r>
            <a:endParaRPr sz="2400" dirty="0">
              <a:cs typeface="Trebuchet MS"/>
            </a:endParaRPr>
          </a:p>
          <a:p>
            <a:pPr marL="358486" indent="-342900">
              <a:spcBef>
                <a:spcPts val="532"/>
              </a:spcBef>
              <a:buFont typeface="Arial" panose="020B0604020202020204" pitchFamily="34" charset="0"/>
              <a:buChar char="•"/>
              <a:tabLst>
                <a:tab pos="288340" algn="l"/>
              </a:tabLst>
            </a:pPr>
            <a:r>
              <a:rPr sz="2400" spc="-13" dirty="0" smtClean="0">
                <a:solidFill>
                  <a:schemeClr val="accent5">
                    <a:lumMod val="75000"/>
                  </a:schemeClr>
                </a:solidFill>
                <a:cs typeface="Tahoma"/>
              </a:rPr>
              <a:t>Separate</a:t>
            </a:r>
            <a:r>
              <a:rPr sz="2400" spc="-11" dirty="0" smtClean="0">
                <a:solidFill>
                  <a:schemeClr val="accent5">
                    <a:lumMod val="75000"/>
                  </a:schemeClr>
                </a:solidFill>
                <a:cs typeface="Tahoma"/>
              </a:rPr>
              <a:t> </a:t>
            </a:r>
            <a:r>
              <a:rPr sz="2400" spc="-15" dirty="0">
                <a:solidFill>
                  <a:schemeClr val="accent5">
                    <a:lumMod val="75000"/>
                  </a:schemeClr>
                </a:solidFill>
                <a:cs typeface="Tahoma"/>
              </a:rPr>
              <a:t>Symptom</a:t>
            </a:r>
            <a:r>
              <a:rPr sz="2400" spc="-11" dirty="0">
                <a:solidFill>
                  <a:schemeClr val="accent5">
                    <a:lumMod val="75000"/>
                  </a:schemeClr>
                </a:solidFill>
                <a:cs typeface="Tahoma"/>
              </a:rPr>
              <a:t> </a:t>
            </a:r>
            <a:r>
              <a:rPr sz="2400" spc="-26" dirty="0">
                <a:solidFill>
                  <a:schemeClr val="accent5">
                    <a:lumMod val="75000"/>
                  </a:schemeClr>
                </a:solidFill>
                <a:cs typeface="Tahoma"/>
              </a:rPr>
              <a:t>from</a:t>
            </a:r>
            <a:r>
              <a:rPr sz="2400" spc="-11" dirty="0">
                <a:solidFill>
                  <a:schemeClr val="accent5">
                    <a:lumMod val="75000"/>
                  </a:schemeClr>
                </a:solidFill>
                <a:cs typeface="Tahoma"/>
              </a:rPr>
              <a:t> </a:t>
            </a:r>
            <a:r>
              <a:rPr sz="2400" spc="-20" dirty="0">
                <a:solidFill>
                  <a:schemeClr val="accent5">
                    <a:lumMod val="75000"/>
                  </a:schemeClr>
                </a:solidFill>
                <a:cs typeface="Tahoma"/>
              </a:rPr>
              <a:t>Root</a:t>
            </a:r>
            <a:r>
              <a:rPr sz="2400" spc="-11" dirty="0">
                <a:solidFill>
                  <a:schemeClr val="accent5">
                    <a:lumMod val="75000"/>
                  </a:schemeClr>
                </a:solidFill>
                <a:cs typeface="Tahoma"/>
              </a:rPr>
              <a:t> </a:t>
            </a:r>
            <a:r>
              <a:rPr sz="2400" spc="-13" dirty="0">
                <a:solidFill>
                  <a:schemeClr val="accent5">
                    <a:lumMod val="75000"/>
                  </a:schemeClr>
                </a:solidFill>
                <a:cs typeface="Tahoma"/>
              </a:rPr>
              <a:t>Cause</a:t>
            </a:r>
            <a:endParaRPr sz="2400" dirty="0">
              <a:solidFill>
                <a:schemeClr val="accent5">
                  <a:lumMod val="75000"/>
                </a:schemeClr>
              </a:solidFill>
              <a:cs typeface="Tahoma"/>
            </a:endParaRPr>
          </a:p>
          <a:p>
            <a:pPr marL="365955" indent="-342900">
              <a:spcBef>
                <a:spcPts val="532"/>
              </a:spcBef>
              <a:buClr>
                <a:srgbClr val="F58229"/>
              </a:buClr>
              <a:buFont typeface="Arial" panose="020B0604020202020204" pitchFamily="34" charset="0"/>
              <a:buChar char="•"/>
              <a:tabLst>
                <a:tab pos="292886" algn="l"/>
              </a:tabLst>
            </a:pPr>
            <a:r>
              <a:rPr sz="2400" spc="-33" dirty="0">
                <a:cs typeface="Trebuchet MS"/>
              </a:rPr>
              <a:t>Focus</a:t>
            </a:r>
            <a:r>
              <a:rPr sz="2400" spc="2" dirty="0">
                <a:cs typeface="Trebuchet MS"/>
              </a:rPr>
              <a:t> </a:t>
            </a:r>
            <a:r>
              <a:rPr sz="2400" spc="-62" dirty="0">
                <a:cs typeface="Trebuchet MS"/>
              </a:rPr>
              <a:t>on</a:t>
            </a:r>
            <a:r>
              <a:rPr sz="2400" spc="2" dirty="0">
                <a:cs typeface="Trebuchet MS"/>
              </a:rPr>
              <a:t> </a:t>
            </a:r>
            <a:r>
              <a:rPr sz="2400" spc="-67" dirty="0">
                <a:cs typeface="Trebuchet MS"/>
              </a:rPr>
              <a:t>Prevention</a:t>
            </a:r>
            <a:endParaRPr sz="2400" dirty="0">
              <a:cs typeface="Trebuchet MS"/>
            </a:endParaRPr>
          </a:p>
          <a:p>
            <a:pPr marL="362708" indent="-342900">
              <a:spcBef>
                <a:spcPts val="532"/>
              </a:spcBef>
              <a:buClr>
                <a:srgbClr val="F58229"/>
              </a:buClr>
              <a:buFont typeface="Arial" panose="020B0604020202020204" pitchFamily="34" charset="0"/>
              <a:buChar char="•"/>
              <a:tabLst>
                <a:tab pos="292886" algn="l"/>
              </a:tabLst>
            </a:pPr>
            <a:r>
              <a:rPr sz="2400" spc="-56" dirty="0">
                <a:solidFill>
                  <a:schemeClr val="accent5">
                    <a:lumMod val="75000"/>
                  </a:schemeClr>
                </a:solidFill>
                <a:cs typeface="Trebuchet MS"/>
              </a:rPr>
              <a:t>Detect</a:t>
            </a:r>
            <a:r>
              <a:rPr sz="2400" spc="2" dirty="0">
                <a:solidFill>
                  <a:schemeClr val="accent5">
                    <a:lumMod val="75000"/>
                  </a:schemeClr>
                </a:solidFill>
                <a:cs typeface="Trebuchet MS"/>
              </a:rPr>
              <a:t> </a:t>
            </a:r>
            <a:r>
              <a:rPr sz="2400" spc="-41" dirty="0">
                <a:solidFill>
                  <a:schemeClr val="accent5">
                    <a:lumMod val="75000"/>
                  </a:schemeClr>
                </a:solidFill>
                <a:cs typeface="Trebuchet MS"/>
              </a:rPr>
              <a:t>Non-</a:t>
            </a:r>
            <a:r>
              <a:rPr sz="2400" spc="-89" dirty="0">
                <a:solidFill>
                  <a:schemeClr val="accent5">
                    <a:lumMod val="75000"/>
                  </a:schemeClr>
                </a:solidFill>
                <a:cs typeface="Trebuchet MS"/>
              </a:rPr>
              <a:t>V</a:t>
            </a:r>
            <a:r>
              <a:rPr sz="2400" spc="-64" dirty="0">
                <a:solidFill>
                  <a:schemeClr val="accent5">
                    <a:lumMod val="75000"/>
                  </a:schemeClr>
                </a:solidFill>
                <a:cs typeface="Trebuchet MS"/>
              </a:rPr>
              <a:t>erbal</a:t>
            </a:r>
            <a:r>
              <a:rPr sz="2400" spc="2" dirty="0">
                <a:solidFill>
                  <a:schemeClr val="accent5">
                    <a:lumMod val="75000"/>
                  </a:schemeClr>
                </a:solidFill>
                <a:cs typeface="Trebuchet MS"/>
              </a:rPr>
              <a:t> </a:t>
            </a:r>
            <a:r>
              <a:rPr sz="2400" spc="-33" dirty="0" smtClean="0">
                <a:solidFill>
                  <a:schemeClr val="accent5">
                    <a:lumMod val="75000"/>
                  </a:schemeClr>
                </a:solidFill>
                <a:cs typeface="Trebuchet MS"/>
              </a:rPr>
              <a:t>Cues</a:t>
            </a:r>
            <a:r>
              <a:rPr sz="2400" i="1" spc="92" dirty="0">
                <a:cs typeface="Calibri"/>
              </a:rPr>
              <a:t>	</a:t>
            </a:r>
            <a:endParaRPr lang="en-US" sz="2400" i="1" spc="92" dirty="0" smtClean="0">
              <a:cs typeface="Calibri"/>
            </a:endParaRPr>
          </a:p>
          <a:p>
            <a:pPr marL="362708" indent="-342900">
              <a:spcBef>
                <a:spcPts val="532"/>
              </a:spcBef>
              <a:buClr>
                <a:srgbClr val="F58229"/>
              </a:buClr>
              <a:buFont typeface="Arial" panose="020B0604020202020204" pitchFamily="34" charset="0"/>
              <a:buChar char="•"/>
              <a:tabLst>
                <a:tab pos="292886" algn="l"/>
              </a:tabLst>
            </a:pPr>
            <a:r>
              <a:rPr sz="2400" i="1" spc="20" dirty="0" smtClean="0">
                <a:cs typeface="Calibri"/>
              </a:rPr>
              <a:t>Address</a:t>
            </a:r>
            <a:r>
              <a:rPr sz="2400" i="1" spc="92" dirty="0" smtClean="0">
                <a:cs typeface="Calibri"/>
              </a:rPr>
              <a:t> </a:t>
            </a:r>
            <a:r>
              <a:rPr sz="2400" i="1" spc="20" dirty="0">
                <a:cs typeface="Calibri"/>
              </a:rPr>
              <a:t>Dysfunction</a:t>
            </a:r>
            <a:r>
              <a:rPr sz="2400" i="1" spc="92" dirty="0">
                <a:cs typeface="Calibri"/>
              </a:rPr>
              <a:t> </a:t>
            </a:r>
            <a:r>
              <a:rPr sz="2400" i="1" spc="26" dirty="0">
                <a:cs typeface="Calibri"/>
              </a:rPr>
              <a:t>Effectively</a:t>
            </a:r>
            <a:endParaRPr sz="2400" dirty="0">
              <a:cs typeface="Calibri"/>
            </a:endParaRPr>
          </a:p>
          <a:p>
            <a:pPr marL="359459" indent="-342900">
              <a:spcBef>
                <a:spcPts val="532"/>
              </a:spcBef>
              <a:buFont typeface="Arial" panose="020B0604020202020204" pitchFamily="34" charset="0"/>
              <a:buChar char="•"/>
              <a:tabLst>
                <a:tab pos="285418" algn="l"/>
              </a:tabLst>
            </a:pPr>
            <a:r>
              <a:rPr sz="2400" spc="-26" dirty="0" smtClean="0">
                <a:solidFill>
                  <a:schemeClr val="accent5">
                    <a:lumMod val="75000"/>
                  </a:schemeClr>
                </a:solidFill>
                <a:cs typeface="Tahoma"/>
              </a:rPr>
              <a:t>Inform</a:t>
            </a:r>
            <a:r>
              <a:rPr sz="2400" spc="-11" dirty="0" smtClean="0">
                <a:solidFill>
                  <a:schemeClr val="accent5">
                    <a:lumMod val="75000"/>
                  </a:schemeClr>
                </a:solidFill>
                <a:cs typeface="Tahoma"/>
              </a:rPr>
              <a:t> </a:t>
            </a:r>
            <a:r>
              <a:rPr sz="2400" spc="-18" dirty="0">
                <a:solidFill>
                  <a:schemeClr val="accent5">
                    <a:lumMod val="75000"/>
                  </a:schemeClr>
                </a:solidFill>
                <a:cs typeface="Tahoma"/>
              </a:rPr>
              <a:t>the</a:t>
            </a:r>
            <a:r>
              <a:rPr sz="2400" spc="-11" dirty="0">
                <a:solidFill>
                  <a:schemeClr val="accent5">
                    <a:lumMod val="75000"/>
                  </a:schemeClr>
                </a:solidFill>
                <a:cs typeface="Tahoma"/>
              </a:rPr>
              <a:t> </a:t>
            </a:r>
            <a:r>
              <a:rPr sz="2400" spc="-20" dirty="0">
                <a:solidFill>
                  <a:schemeClr val="accent5">
                    <a:lumMod val="75000"/>
                  </a:schemeClr>
                </a:solidFill>
                <a:cs typeface="Tahoma"/>
              </a:rPr>
              <a:t>Group</a:t>
            </a:r>
            <a:r>
              <a:rPr sz="2400" spc="-11" dirty="0">
                <a:solidFill>
                  <a:schemeClr val="accent5">
                    <a:lumMod val="75000"/>
                  </a:schemeClr>
                </a:solidFill>
                <a:cs typeface="Tahoma"/>
              </a:rPr>
              <a:t> </a:t>
            </a:r>
            <a:r>
              <a:rPr sz="2400" spc="-31" dirty="0">
                <a:solidFill>
                  <a:schemeClr val="accent5">
                    <a:lumMod val="75000"/>
                  </a:schemeClr>
                </a:solidFill>
                <a:cs typeface="Tahoma"/>
              </a:rPr>
              <a:t>When</a:t>
            </a:r>
            <a:r>
              <a:rPr sz="2400" spc="-11" dirty="0">
                <a:solidFill>
                  <a:schemeClr val="accent5">
                    <a:lumMod val="75000"/>
                  </a:schemeClr>
                </a:solidFill>
                <a:cs typeface="Tahoma"/>
              </a:rPr>
              <a:t> </a:t>
            </a:r>
            <a:r>
              <a:rPr sz="2400" spc="-13" dirty="0" smtClean="0">
                <a:solidFill>
                  <a:schemeClr val="accent5">
                    <a:lumMod val="75000"/>
                  </a:schemeClr>
                </a:solidFill>
                <a:cs typeface="Tahoma"/>
              </a:rPr>
              <a:t>Appropriate</a:t>
            </a:r>
            <a:endParaRPr lang="en-US" sz="2400" spc="-13" dirty="0" smtClean="0">
              <a:solidFill>
                <a:schemeClr val="accent5">
                  <a:lumMod val="75000"/>
                </a:schemeClr>
              </a:solidFill>
              <a:cs typeface="Tahoma"/>
            </a:endParaRPr>
          </a:p>
          <a:p>
            <a:pPr marL="359459" indent="-342900">
              <a:spcBef>
                <a:spcPts val="532"/>
              </a:spcBef>
              <a:buFont typeface="Arial" panose="020B0604020202020204" pitchFamily="34" charset="0"/>
              <a:buChar char="•"/>
              <a:tabLst>
                <a:tab pos="285418" algn="l"/>
              </a:tabLst>
            </a:pPr>
            <a:r>
              <a:rPr sz="2400" spc="-64" dirty="0" smtClean="0">
                <a:cs typeface="Trebuchet MS"/>
              </a:rPr>
              <a:t>Reward</a:t>
            </a:r>
            <a:r>
              <a:rPr sz="2400" spc="2" dirty="0" smtClean="0">
                <a:cs typeface="Trebuchet MS"/>
              </a:rPr>
              <a:t> </a:t>
            </a:r>
            <a:r>
              <a:rPr sz="2400" spc="-41" dirty="0">
                <a:cs typeface="Trebuchet MS"/>
              </a:rPr>
              <a:t>Functional</a:t>
            </a:r>
            <a:r>
              <a:rPr sz="2400" spc="2" dirty="0">
                <a:cs typeface="Trebuchet MS"/>
              </a:rPr>
              <a:t> </a:t>
            </a:r>
            <a:r>
              <a:rPr sz="2400" spc="-56" dirty="0" smtClean="0">
                <a:cs typeface="Trebuchet MS"/>
              </a:rPr>
              <a:t>Behavior</a:t>
            </a:r>
            <a:endParaRPr lang="en-US" sz="2400" spc="28" dirty="0" smtClean="0">
              <a:cs typeface="Tahoma"/>
            </a:endParaRPr>
          </a:p>
          <a:p>
            <a:pPr marL="358161" marR="473748" indent="-342900">
              <a:lnSpc>
                <a:spcPct val="105100"/>
              </a:lnSpc>
              <a:spcBef>
                <a:spcPts val="458"/>
              </a:spcBef>
              <a:buFont typeface="Arial" panose="020B0604020202020204" pitchFamily="34" charset="0"/>
              <a:buChar char="•"/>
              <a:tabLst>
                <a:tab pos="289314" algn="l"/>
              </a:tabLst>
            </a:pPr>
            <a:r>
              <a:rPr sz="2400" spc="-8" dirty="0" smtClean="0">
                <a:solidFill>
                  <a:schemeClr val="accent5">
                    <a:lumMod val="75000"/>
                  </a:schemeClr>
                </a:solidFill>
                <a:cs typeface="Tahoma"/>
              </a:rPr>
              <a:t>Respond</a:t>
            </a:r>
            <a:r>
              <a:rPr sz="2400" spc="-11" dirty="0" smtClean="0">
                <a:solidFill>
                  <a:schemeClr val="accent5">
                    <a:lumMod val="75000"/>
                  </a:schemeClr>
                </a:solidFill>
                <a:cs typeface="Tahoma"/>
              </a:rPr>
              <a:t> </a:t>
            </a:r>
            <a:r>
              <a:rPr sz="2400" spc="-13" dirty="0">
                <a:solidFill>
                  <a:schemeClr val="accent5">
                    <a:lumMod val="75000"/>
                  </a:schemeClr>
                </a:solidFill>
                <a:cs typeface="Tahoma"/>
              </a:rPr>
              <a:t>Appropriately</a:t>
            </a:r>
            <a:r>
              <a:rPr sz="2400" spc="-11" dirty="0">
                <a:solidFill>
                  <a:schemeClr val="accent5">
                    <a:lumMod val="75000"/>
                  </a:schemeClr>
                </a:solidFill>
                <a:cs typeface="Tahoma"/>
              </a:rPr>
              <a:t> </a:t>
            </a:r>
            <a:r>
              <a:rPr sz="2400" spc="-31" dirty="0">
                <a:solidFill>
                  <a:schemeClr val="accent5">
                    <a:lumMod val="75000"/>
                  </a:schemeClr>
                </a:solidFill>
                <a:cs typeface="Tahoma"/>
              </a:rPr>
              <a:t>When</a:t>
            </a:r>
            <a:r>
              <a:rPr sz="2400" spc="-15" dirty="0">
                <a:solidFill>
                  <a:schemeClr val="accent5">
                    <a:lumMod val="75000"/>
                  </a:schemeClr>
                </a:solidFill>
                <a:cs typeface="Tahoma"/>
              </a:rPr>
              <a:t> </a:t>
            </a:r>
            <a:r>
              <a:rPr sz="2400" spc="-8" dirty="0">
                <a:solidFill>
                  <a:schemeClr val="accent5">
                    <a:lumMod val="75000"/>
                  </a:schemeClr>
                </a:solidFill>
                <a:cs typeface="Tahoma"/>
              </a:rPr>
              <a:t>Challenged</a:t>
            </a:r>
            <a:endParaRPr sz="2400" dirty="0">
              <a:solidFill>
                <a:schemeClr val="accent5">
                  <a:lumMod val="75000"/>
                </a:schemeClr>
              </a:solidFill>
              <a:cs typeface="Tahoma"/>
            </a:endParaRPr>
          </a:p>
        </p:txBody>
      </p:sp>
      <p:sp>
        <p:nvSpPr>
          <p:cNvPr id="13" name="Slide Number Placeholder 12"/>
          <p:cNvSpPr>
            <a:spLocks noGrp="1"/>
          </p:cNvSpPr>
          <p:nvPr>
            <p:ph type="sldNum" sz="quarter" idx="4294967295"/>
          </p:nvPr>
        </p:nvSpPr>
        <p:spPr>
          <a:xfrm>
            <a:off x="8499735" y="5657563"/>
            <a:ext cx="187067" cy="207746"/>
          </a:xfrm>
          <a:prstGeom prst="rect">
            <a:avLst/>
          </a:prstGeom>
        </p:spPr>
        <p:txBody>
          <a:bodyPr/>
          <a:lstStyle/>
          <a:p>
            <a:fld id="{86CB4B4D-7CA3-9044-876B-883B54F8677D}" type="slidenum">
              <a:rPr lang="en-US" smtClean="0"/>
              <a:pPr/>
              <a:t>43</a:t>
            </a:fld>
            <a:endParaRPr lang="en-US" dirty="0"/>
          </a:p>
        </p:txBody>
      </p:sp>
      <p:sp>
        <p:nvSpPr>
          <p:cNvPr id="14" name="TextBox 13"/>
          <p:cNvSpPr txBox="1"/>
          <p:nvPr/>
        </p:nvSpPr>
        <p:spPr>
          <a:xfrm>
            <a:off x="2438400" y="434926"/>
            <a:ext cx="5715000" cy="646331"/>
          </a:xfrm>
          <a:prstGeom prst="rect">
            <a:avLst/>
          </a:prstGeom>
          <a:noFill/>
        </p:spPr>
        <p:txBody>
          <a:bodyPr wrap="square" rtlCol="0">
            <a:spAutoFit/>
          </a:bodyPr>
          <a:lstStyle/>
          <a:p>
            <a:r>
              <a:rPr lang="en-US" sz="3600" dirty="0" smtClean="0">
                <a:solidFill>
                  <a:schemeClr val="tx2"/>
                </a:solidFill>
              </a:rPr>
              <a:t>Participant Engagement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2899"/>
            <a:ext cx="2194560" cy="1410387"/>
          </a:xfrm>
          <a:prstGeom prst="rect">
            <a:avLst/>
          </a:prstGeom>
        </p:spPr>
      </p:pic>
    </p:spTree>
    <p:extLst>
      <p:ext uri="{BB962C8B-B14F-4D97-AF65-F5344CB8AC3E}">
        <p14:creationId xmlns:p14="http://schemas.microsoft.com/office/powerpoint/2010/main" val="173554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360DF591-F312-45E4-98E9-C5065567DD52}"/>
              </a:ext>
            </a:extLst>
          </p:cNvPr>
          <p:cNvSpPr>
            <a:spLocks noGrp="1" noChangeArrowheads="1"/>
          </p:cNvSpPr>
          <p:nvPr>
            <p:ph type="title"/>
          </p:nvPr>
        </p:nvSpPr>
        <p:spPr/>
        <p:txBody>
          <a:bodyPr/>
          <a:lstStyle/>
          <a:p>
            <a:pPr eaLnBrk="1" hangingPunct="1"/>
            <a:r>
              <a:rPr lang="en-US" altLang="en-US"/>
              <a:t>Dysfunction –Prevention Strategies</a:t>
            </a:r>
          </a:p>
        </p:txBody>
      </p:sp>
      <p:sp>
        <p:nvSpPr>
          <p:cNvPr id="22533" name="Rectangle 3">
            <a:extLst>
              <a:ext uri="{FF2B5EF4-FFF2-40B4-BE49-F238E27FC236}">
                <a16:creationId xmlns:a16="http://schemas.microsoft.com/office/drawing/2014/main" id="{0D066A90-7738-4004-BE1E-D3FF2137630C}"/>
              </a:ext>
            </a:extLst>
          </p:cNvPr>
          <p:cNvSpPr>
            <a:spLocks noGrp="1" noChangeArrowheads="1"/>
          </p:cNvSpPr>
          <p:nvPr>
            <p:ph type="body" sz="quarter" idx="10"/>
          </p:nvPr>
        </p:nvSpPr>
        <p:spPr>
          <a:xfrm>
            <a:off x="457200" y="1371600"/>
            <a:ext cx="8229600" cy="4315027"/>
          </a:xfrm>
        </p:spPr>
        <p:txBody>
          <a:bodyPr/>
          <a:lstStyle/>
          <a:p>
            <a:pPr eaLnBrk="1" hangingPunct="1"/>
            <a:r>
              <a:rPr lang="en-US" altLang="en-US" sz="2400" dirty="0"/>
              <a:t>Detection Strategies</a:t>
            </a:r>
          </a:p>
          <a:p>
            <a:pPr lvl="1" eaLnBrk="1" hangingPunct="1"/>
            <a:r>
              <a:rPr lang="en-US" altLang="en-US" sz="2000" dirty="0"/>
              <a:t>Actively look for signs of </a:t>
            </a:r>
            <a:r>
              <a:rPr lang="en-US" altLang="en-US" sz="2000" dirty="0" smtClean="0"/>
              <a:t>dysfunction – during the prep work and during the meeting</a:t>
            </a:r>
            <a:endParaRPr lang="en-US" altLang="en-US" sz="2000" dirty="0"/>
          </a:p>
          <a:p>
            <a:pPr eaLnBrk="1" hangingPunct="1"/>
            <a:endParaRPr lang="en-US" altLang="en-US" dirty="0"/>
          </a:p>
          <a:p>
            <a:pPr eaLnBrk="1" hangingPunct="1"/>
            <a:r>
              <a:rPr lang="en-US" altLang="en-US" sz="2400" dirty="0"/>
              <a:t>Resolution Strategies</a:t>
            </a:r>
          </a:p>
          <a:p>
            <a:pPr lvl="1" eaLnBrk="1" hangingPunct="1"/>
            <a:r>
              <a:rPr lang="en-US" altLang="en-US" sz="2200" dirty="0"/>
              <a:t>Approach privately or in general</a:t>
            </a:r>
          </a:p>
          <a:p>
            <a:pPr lvl="1" eaLnBrk="1" hangingPunct="1"/>
            <a:r>
              <a:rPr lang="en-US" altLang="en-US" sz="2200" dirty="0"/>
              <a:t>Empathize with the symptom</a:t>
            </a:r>
          </a:p>
          <a:p>
            <a:pPr lvl="1" eaLnBrk="1" hangingPunct="1"/>
            <a:r>
              <a:rPr lang="en-US" altLang="en-US" sz="2200" dirty="0"/>
              <a:t>Address the root cause</a:t>
            </a:r>
          </a:p>
          <a:p>
            <a:pPr lvl="1" eaLnBrk="1" hangingPunct="1"/>
            <a:r>
              <a:rPr lang="en-US" altLang="en-US" sz="2200" dirty="0"/>
              <a:t>Get agreement on the solution</a:t>
            </a:r>
          </a:p>
          <a:p>
            <a:pPr lvl="1" eaLnBrk="1" hangingPunct="1"/>
            <a:endParaRPr lang="en-US" altLang="en-US" dirty="0"/>
          </a:p>
        </p:txBody>
      </p:sp>
      <p:sp>
        <p:nvSpPr>
          <p:cNvPr id="22531" name="Slide Number Placeholder 4">
            <a:extLst>
              <a:ext uri="{FF2B5EF4-FFF2-40B4-BE49-F238E27FC236}">
                <a16:creationId xmlns:a16="http://schemas.microsoft.com/office/drawing/2014/main" id="{085A84D9-0A8D-42C3-9B63-BDB388B50AEB}"/>
              </a:ext>
            </a:extLst>
          </p:cNvPr>
          <p:cNvSpPr>
            <a:spLocks noGrp="1"/>
          </p:cNvSpPr>
          <p:nvPr>
            <p:ph type="sldNum" sz="quarter" idx="4294967295"/>
          </p:nvPr>
        </p:nvSpPr>
        <p:spPr>
          <a:xfrm>
            <a:off x="0" y="6477000"/>
            <a:ext cx="2133600" cy="247650"/>
          </a:xfrm>
          <a:prstGeom prst="rect">
            <a:avLst/>
          </a:prstGeom>
          <a:noFill/>
        </p:spPr>
        <p:txBody>
          <a:bodyPr/>
          <a:lstStyle>
            <a:lvl1pPr>
              <a:spcBef>
                <a:spcPct val="20000"/>
              </a:spcBef>
              <a:buChar char="•"/>
              <a:defRPr sz="2000">
                <a:solidFill>
                  <a:srgbClr val="005595"/>
                </a:solidFill>
                <a:latin typeface="Arial" panose="020B0604020202020204" pitchFamily="34" charset="0"/>
              </a:defRPr>
            </a:lvl1pPr>
            <a:lvl2pPr marL="742950" indent="-285750">
              <a:spcBef>
                <a:spcPct val="20000"/>
              </a:spcBef>
              <a:buChar char="–"/>
              <a:defRPr>
                <a:solidFill>
                  <a:srgbClr val="005595"/>
                </a:solidFill>
                <a:latin typeface="Arial" panose="020B0604020202020204" pitchFamily="34" charset="0"/>
              </a:defRPr>
            </a:lvl2pPr>
            <a:lvl3pPr marL="1143000" indent="-228600">
              <a:spcBef>
                <a:spcPct val="20000"/>
              </a:spcBef>
              <a:buChar char="•"/>
              <a:defRPr sz="16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559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4053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Dysfunction</a:t>
            </a:r>
            <a:endParaRPr lang="en-US" dirty="0"/>
          </a:p>
        </p:txBody>
      </p:sp>
      <p:sp>
        <p:nvSpPr>
          <p:cNvPr id="3" name="Content Placeholder 2"/>
          <p:cNvSpPr>
            <a:spLocks noGrp="1"/>
          </p:cNvSpPr>
          <p:nvPr>
            <p:ph type="body" sz="quarter" idx="10"/>
          </p:nvPr>
        </p:nvSpPr>
        <p:spPr>
          <a:xfrm>
            <a:off x="450448" y="1219200"/>
            <a:ext cx="8229600" cy="4573560"/>
          </a:xfrm>
        </p:spPr>
        <p:txBody>
          <a:bodyPr/>
          <a:lstStyle/>
          <a:p>
            <a:r>
              <a:rPr lang="en-US" dirty="0" smtClean="0"/>
              <a:t>Failure to discuss an issue may negatively influence work of the group</a:t>
            </a:r>
          </a:p>
          <a:p>
            <a:r>
              <a:rPr lang="en-US" dirty="0" smtClean="0"/>
              <a:t>Bringing up the issue typically removes dysfunction but do periodic checks (breaks are a good time to do this)</a:t>
            </a:r>
          </a:p>
          <a:p>
            <a:r>
              <a:rPr lang="en-US" dirty="0" smtClean="0"/>
              <a:t>Avoid:</a:t>
            </a:r>
          </a:p>
          <a:p>
            <a:pPr lvl="1"/>
            <a:r>
              <a:rPr lang="en-US" sz="2400" dirty="0" smtClean="0"/>
              <a:t>Correctly person publicly</a:t>
            </a:r>
          </a:p>
          <a:p>
            <a:pPr lvl="1"/>
            <a:r>
              <a:rPr lang="en-US" sz="2400" dirty="0" smtClean="0"/>
              <a:t>Getting emotional yourself</a:t>
            </a:r>
          </a:p>
          <a:p>
            <a:pPr lvl="1"/>
            <a:r>
              <a:rPr lang="en-US" sz="2400" dirty="0" smtClean="0"/>
              <a:t>Losing objectivity</a:t>
            </a:r>
            <a:endParaRPr lang="en-US" sz="2400" dirty="0"/>
          </a:p>
        </p:txBody>
      </p:sp>
      <p:sp>
        <p:nvSpPr>
          <p:cNvPr id="5" name="Slide Number Placeholder 4"/>
          <p:cNvSpPr>
            <a:spLocks noGrp="1"/>
          </p:cNvSpPr>
          <p:nvPr>
            <p:ph type="sldNum" sz="quarter" idx="4294967295"/>
          </p:nvPr>
        </p:nvSpPr>
        <p:spPr>
          <a:xfrm>
            <a:off x="0" y="6477000"/>
            <a:ext cx="2133600" cy="247650"/>
          </a:xfrm>
          <a:prstGeom prst="rect">
            <a:avLst/>
          </a:prstGeom>
        </p:spPr>
        <p:txBody>
          <a:bodyPr/>
          <a:lstStyle/>
          <a:p>
            <a:pPr>
              <a:defRPr/>
            </a:pPr>
            <a:fld id="{D4227A65-3219-4479-9F64-36C677A02A0C}" type="slidenum">
              <a:rPr lang="en-US" altLang="en-US" smtClean="0"/>
              <a:pPr>
                <a:defRPr/>
              </a:pPr>
              <a:t>45</a:t>
            </a:fld>
            <a:endParaRPr lang="en-US" altLang="en-US"/>
          </a:p>
        </p:txBody>
      </p:sp>
    </p:spTree>
    <p:extLst>
      <p:ext uri="{BB962C8B-B14F-4D97-AF65-F5344CB8AC3E}">
        <p14:creationId xmlns:p14="http://schemas.microsoft.com/office/powerpoint/2010/main" val="2753966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 resolution</a:t>
            </a:r>
            <a:endParaRPr lang="en-US" dirty="0"/>
          </a:p>
        </p:txBody>
      </p:sp>
      <p:sp>
        <p:nvSpPr>
          <p:cNvPr id="3" name="Text Placeholder 2"/>
          <p:cNvSpPr>
            <a:spLocks noGrp="1"/>
          </p:cNvSpPr>
          <p:nvPr>
            <p:ph type="body" sz="quarter" idx="10"/>
          </p:nvPr>
        </p:nvSpPr>
        <p:spPr>
          <a:xfrm>
            <a:off x="457200" y="993528"/>
            <a:ext cx="8229600" cy="4745915"/>
          </a:xfrm>
        </p:spPr>
        <p:txBody>
          <a:bodyPr/>
          <a:lstStyle/>
          <a:p>
            <a:r>
              <a:rPr lang="en-US" sz="2800" dirty="0" smtClean="0"/>
              <a:t>Do periodic dysfunction check with participant that raised the issue</a:t>
            </a:r>
          </a:p>
          <a:p>
            <a:r>
              <a:rPr lang="en-US" sz="2800" dirty="0" smtClean="0"/>
              <a:t>Deal with dysfunctional behavior as soon as timing is convenient (often breaks)</a:t>
            </a:r>
          </a:p>
          <a:p>
            <a:r>
              <a:rPr lang="en-US" sz="2800" dirty="0" smtClean="0"/>
              <a:t>Dysfunctional behavior can be contagious and others see ground rules being broken and you as meeting leader not doing anything about it</a:t>
            </a:r>
          </a:p>
          <a:p>
            <a:r>
              <a:rPr lang="en-US" sz="2800" dirty="0" smtClean="0"/>
              <a:t>Announce to the group the resolution</a:t>
            </a:r>
          </a:p>
          <a:p>
            <a:r>
              <a:rPr lang="en-US" sz="2800" dirty="0" smtClean="0"/>
              <a:t>When participants brings up issues, don’t allow them to simmer</a:t>
            </a:r>
            <a:endParaRPr lang="en-US" sz="2800" dirty="0"/>
          </a:p>
        </p:txBody>
      </p:sp>
    </p:spTree>
    <p:extLst>
      <p:ext uri="{BB962C8B-B14F-4D97-AF65-F5344CB8AC3E}">
        <p14:creationId xmlns:p14="http://schemas.microsoft.com/office/powerpoint/2010/main" val="1300332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90600" y="1647480"/>
            <a:ext cx="7315200" cy="3305520"/>
          </a:xfrm>
        </p:spPr>
        <p:txBody>
          <a:bodyPr/>
          <a:lstStyle/>
          <a:p>
            <a:r>
              <a:rPr lang="en-US" dirty="0"/>
              <a:t>Decisions reviewed</a:t>
            </a:r>
          </a:p>
          <a:p>
            <a:r>
              <a:rPr lang="en-US" dirty="0"/>
              <a:t>Timely finish</a:t>
            </a:r>
          </a:p>
          <a:p>
            <a:r>
              <a:rPr lang="en-US" dirty="0"/>
              <a:t>Summary provided</a:t>
            </a:r>
          </a:p>
          <a:p>
            <a:r>
              <a:rPr lang="en-US" dirty="0"/>
              <a:t>Follow up on actions</a:t>
            </a:r>
          </a:p>
          <a:p>
            <a:endParaRPr lang="en-US" dirty="0"/>
          </a:p>
        </p:txBody>
      </p:sp>
      <p:sp>
        <p:nvSpPr>
          <p:cNvPr id="3" name="Flowchart: Process 2"/>
          <p:cNvSpPr/>
          <p:nvPr/>
        </p:nvSpPr>
        <p:spPr>
          <a:xfrm>
            <a:off x="3124200" y="1063752"/>
            <a:ext cx="26670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Close</a:t>
            </a:r>
            <a:endParaRPr lang="en-US" sz="3200" dirty="0"/>
          </a:p>
        </p:txBody>
      </p:sp>
    </p:spTree>
    <p:extLst>
      <p:ext uri="{BB962C8B-B14F-4D97-AF65-F5344CB8AC3E}">
        <p14:creationId xmlns:p14="http://schemas.microsoft.com/office/powerpoint/2010/main" val="13853799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EAA27D98-2B74-4C3B-86A8-528F063B40C3}"/>
              </a:ext>
            </a:extLst>
          </p:cNvPr>
          <p:cNvSpPr>
            <a:spLocks noGrp="1" noChangeArrowheads="1"/>
          </p:cNvSpPr>
          <p:nvPr>
            <p:ph type="title"/>
          </p:nvPr>
        </p:nvSpPr>
        <p:spPr/>
        <p:txBody>
          <a:bodyPr/>
          <a:lstStyle/>
          <a:p>
            <a:pPr eaLnBrk="1" hangingPunct="1"/>
            <a:r>
              <a:rPr lang="en-US" altLang="en-US"/>
              <a:t>Closing </a:t>
            </a:r>
          </a:p>
        </p:txBody>
      </p:sp>
      <p:sp>
        <p:nvSpPr>
          <p:cNvPr id="16389" name="Rectangle 3">
            <a:extLst>
              <a:ext uri="{FF2B5EF4-FFF2-40B4-BE49-F238E27FC236}">
                <a16:creationId xmlns:a16="http://schemas.microsoft.com/office/drawing/2014/main" id="{8B75A790-CDF3-4CF4-A55F-F2FE3543FCA0}"/>
              </a:ext>
            </a:extLst>
          </p:cNvPr>
          <p:cNvSpPr>
            <a:spLocks noGrp="1" noChangeArrowheads="1"/>
          </p:cNvSpPr>
          <p:nvPr>
            <p:ph type="body" sz="quarter" idx="10"/>
          </p:nvPr>
        </p:nvSpPr>
        <p:spPr/>
        <p:txBody>
          <a:bodyPr/>
          <a:lstStyle/>
          <a:p>
            <a:pPr eaLnBrk="1" hangingPunct="1"/>
            <a:r>
              <a:rPr lang="en-US" altLang="en-US" sz="2400" b="1"/>
              <a:t>Review</a:t>
            </a:r>
            <a:r>
              <a:rPr lang="en-US" altLang="en-US" sz="2400"/>
              <a:t> agenda items covered.</a:t>
            </a:r>
          </a:p>
          <a:p>
            <a:pPr eaLnBrk="1" hangingPunct="1"/>
            <a:r>
              <a:rPr lang="en-US" altLang="en-US" sz="2400" b="1"/>
              <a:t>Confirm</a:t>
            </a:r>
            <a:r>
              <a:rPr lang="en-US" altLang="en-US" sz="2400"/>
              <a:t> </a:t>
            </a:r>
            <a:r>
              <a:rPr lang="en-US" altLang="en-US" sz="2400" b="1"/>
              <a:t>decisions</a:t>
            </a:r>
            <a:r>
              <a:rPr lang="en-US" altLang="en-US" sz="2400"/>
              <a:t>. </a:t>
            </a:r>
          </a:p>
          <a:p>
            <a:pPr eaLnBrk="1" hangingPunct="1"/>
            <a:r>
              <a:rPr lang="en-US" altLang="en-US" sz="2400" b="1"/>
              <a:t>Address</a:t>
            </a:r>
            <a:r>
              <a:rPr lang="en-US" altLang="en-US" sz="2400"/>
              <a:t> </a:t>
            </a:r>
            <a:r>
              <a:rPr lang="en-US" altLang="en-US" sz="2400" b="1"/>
              <a:t>issues</a:t>
            </a:r>
            <a:r>
              <a:rPr lang="en-US" altLang="en-US" sz="2400"/>
              <a:t> that are still outstanding.</a:t>
            </a:r>
          </a:p>
          <a:p>
            <a:pPr eaLnBrk="1" hangingPunct="1"/>
            <a:r>
              <a:rPr lang="en-US" altLang="en-US" sz="2400" b="1"/>
              <a:t>Assign</a:t>
            </a:r>
            <a:r>
              <a:rPr lang="en-US" altLang="en-US" sz="2400"/>
              <a:t> </a:t>
            </a:r>
            <a:r>
              <a:rPr lang="en-US" altLang="en-US" sz="2400" b="1"/>
              <a:t>actions</a:t>
            </a:r>
            <a:r>
              <a:rPr lang="en-US" altLang="en-US" sz="2400"/>
              <a:t> to names and dates.</a:t>
            </a:r>
          </a:p>
          <a:p>
            <a:pPr eaLnBrk="1" hangingPunct="1"/>
            <a:r>
              <a:rPr lang="en-US" altLang="en-US" sz="2400" b="1"/>
              <a:t>Evaluate</a:t>
            </a:r>
            <a:r>
              <a:rPr lang="en-US" altLang="en-US" sz="2400"/>
              <a:t> the meeting.</a:t>
            </a:r>
          </a:p>
          <a:p>
            <a:pPr eaLnBrk="1" hangingPunct="1"/>
            <a:r>
              <a:rPr lang="en-US" altLang="en-US" sz="2400" b="1"/>
              <a:t>Thank</a:t>
            </a:r>
            <a:r>
              <a:rPr lang="en-US" altLang="en-US" sz="2400"/>
              <a:t> </a:t>
            </a:r>
            <a:r>
              <a:rPr lang="en-US" altLang="en-US" sz="2400" b="1"/>
              <a:t>participants</a:t>
            </a:r>
            <a:r>
              <a:rPr lang="en-US" altLang="en-US" sz="2400"/>
              <a:t> and end the meeting.</a:t>
            </a:r>
          </a:p>
          <a:p>
            <a:pPr eaLnBrk="1" hangingPunct="1"/>
            <a:r>
              <a:rPr lang="en-US" altLang="en-US" sz="2400"/>
              <a:t>Document and </a:t>
            </a:r>
            <a:r>
              <a:rPr lang="en-US" altLang="en-US" sz="2400" b="1"/>
              <a:t>distribute</a:t>
            </a:r>
            <a:r>
              <a:rPr lang="en-US" altLang="en-US" sz="2400"/>
              <a:t> </a:t>
            </a:r>
            <a:r>
              <a:rPr lang="en-US" altLang="en-US" sz="2400" b="1"/>
              <a:t>meeting</a:t>
            </a:r>
            <a:r>
              <a:rPr lang="en-US" altLang="en-US" sz="2400"/>
              <a:t> </a:t>
            </a:r>
            <a:r>
              <a:rPr lang="en-US" altLang="en-US" sz="2400" b="1"/>
              <a:t>notes</a:t>
            </a:r>
            <a:r>
              <a:rPr lang="en-US" altLang="en-US" sz="2400"/>
              <a:t>.</a:t>
            </a:r>
          </a:p>
          <a:p>
            <a:pPr eaLnBrk="1" hangingPunct="1"/>
            <a:r>
              <a:rPr lang="en-US" altLang="en-US" sz="2400" b="1"/>
              <a:t>Follow</a:t>
            </a:r>
            <a:r>
              <a:rPr lang="en-US" altLang="en-US" sz="2400"/>
              <a:t> </a:t>
            </a:r>
            <a:r>
              <a:rPr lang="en-US" altLang="en-US" sz="2400" b="1"/>
              <a:t>up</a:t>
            </a:r>
            <a:r>
              <a:rPr lang="en-US" altLang="en-US" sz="2400"/>
              <a:t> to hold people accountable to assigned actions. </a:t>
            </a:r>
          </a:p>
        </p:txBody>
      </p:sp>
      <p:sp>
        <p:nvSpPr>
          <p:cNvPr id="16387" name="Slide Number Placeholder 4">
            <a:extLst>
              <a:ext uri="{FF2B5EF4-FFF2-40B4-BE49-F238E27FC236}">
                <a16:creationId xmlns:a16="http://schemas.microsoft.com/office/drawing/2014/main" id="{8726E7EC-C22C-4972-B02E-1FD81086E9F9}"/>
              </a:ext>
            </a:extLst>
          </p:cNvPr>
          <p:cNvSpPr>
            <a:spLocks noGrp="1"/>
          </p:cNvSpPr>
          <p:nvPr>
            <p:ph type="sldNum" sz="quarter" idx="4294967295"/>
          </p:nvPr>
        </p:nvSpPr>
        <p:spPr>
          <a:xfrm>
            <a:off x="0" y="6477000"/>
            <a:ext cx="2133600" cy="247650"/>
          </a:xfrm>
          <a:prstGeom prst="rect">
            <a:avLst/>
          </a:prstGeom>
          <a:noFill/>
        </p:spPr>
        <p:txBody>
          <a:bodyPr/>
          <a:lstStyle>
            <a:lvl1pPr>
              <a:spcBef>
                <a:spcPct val="20000"/>
              </a:spcBef>
              <a:buChar char="•"/>
              <a:defRPr sz="2000">
                <a:solidFill>
                  <a:srgbClr val="005595"/>
                </a:solidFill>
                <a:latin typeface="Arial" panose="020B0604020202020204" pitchFamily="34" charset="0"/>
              </a:defRPr>
            </a:lvl1pPr>
            <a:lvl2pPr marL="742950" indent="-285750">
              <a:spcBef>
                <a:spcPct val="20000"/>
              </a:spcBef>
              <a:buChar char="–"/>
              <a:defRPr>
                <a:solidFill>
                  <a:srgbClr val="005595"/>
                </a:solidFill>
                <a:latin typeface="Arial" panose="020B0604020202020204" pitchFamily="34" charset="0"/>
              </a:defRPr>
            </a:lvl2pPr>
            <a:lvl3pPr marL="1143000" indent="-228600">
              <a:spcBef>
                <a:spcPct val="20000"/>
              </a:spcBef>
              <a:buChar char="•"/>
              <a:defRPr sz="16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559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48284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Meeting</a:t>
            </a:r>
            <a:endParaRPr lang="en-US" dirty="0"/>
          </a:p>
        </p:txBody>
      </p:sp>
      <p:sp>
        <p:nvSpPr>
          <p:cNvPr id="3" name="Text Placeholder 2"/>
          <p:cNvSpPr>
            <a:spLocks noGrp="1"/>
          </p:cNvSpPr>
          <p:nvPr>
            <p:ph type="body" sz="quarter" idx="10"/>
          </p:nvPr>
        </p:nvSpPr>
        <p:spPr>
          <a:xfrm>
            <a:off x="457200" y="1371600"/>
            <a:ext cx="8229600" cy="4425827"/>
          </a:xfrm>
        </p:spPr>
        <p:txBody>
          <a:bodyPr/>
          <a:lstStyle/>
          <a:p>
            <a:r>
              <a:rPr lang="en-US" dirty="0" smtClean="0"/>
              <a:t>Same strategies apply</a:t>
            </a:r>
          </a:p>
          <a:p>
            <a:endParaRPr lang="en-US" dirty="0"/>
          </a:p>
          <a:p>
            <a:pPr marL="0" indent="0">
              <a:buNone/>
            </a:pPr>
            <a:r>
              <a:rPr lang="en-US" dirty="0"/>
              <a:t>Preparation</a:t>
            </a:r>
            <a:br>
              <a:rPr lang="en-US" dirty="0"/>
            </a:br>
            <a:r>
              <a:rPr lang="en-US" dirty="0"/>
              <a:t>Start</a:t>
            </a:r>
            <a:br>
              <a:rPr lang="en-US" dirty="0"/>
            </a:br>
            <a:r>
              <a:rPr lang="en-US" dirty="0"/>
              <a:t>Execution</a:t>
            </a:r>
            <a:br>
              <a:rPr lang="en-US" dirty="0"/>
            </a:br>
            <a:r>
              <a:rPr lang="en-US" dirty="0"/>
              <a:t>Close</a:t>
            </a: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971491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Facilitator</a:t>
            </a:r>
            <a:endParaRPr lang="en-US" dirty="0"/>
          </a:p>
        </p:txBody>
      </p:sp>
      <p:sp>
        <p:nvSpPr>
          <p:cNvPr id="3" name="Text Placeholder 2"/>
          <p:cNvSpPr>
            <a:spLocks noGrp="1"/>
          </p:cNvSpPr>
          <p:nvPr>
            <p:ph type="body" sz="quarter" idx="10"/>
          </p:nvPr>
        </p:nvSpPr>
        <p:spPr>
          <a:xfrm>
            <a:off x="457200" y="1143000"/>
            <a:ext cx="8382000" cy="4376583"/>
          </a:xfrm>
        </p:spPr>
        <p:txBody>
          <a:bodyPr/>
          <a:lstStyle/>
          <a:p>
            <a:r>
              <a:rPr lang="en-US" sz="2400" dirty="0"/>
              <a:t>Guide</a:t>
            </a:r>
          </a:p>
          <a:p>
            <a:r>
              <a:rPr lang="en-US" sz="2400" dirty="0">
                <a:solidFill>
                  <a:schemeClr val="accent5">
                    <a:lumMod val="75000"/>
                  </a:schemeClr>
                </a:solidFill>
              </a:rPr>
              <a:t>Peacemaker</a:t>
            </a:r>
          </a:p>
          <a:p>
            <a:r>
              <a:rPr lang="en-US" sz="2400" dirty="0"/>
              <a:t>Motivator</a:t>
            </a:r>
          </a:p>
          <a:p>
            <a:r>
              <a:rPr lang="en-US" sz="2400" dirty="0">
                <a:solidFill>
                  <a:schemeClr val="accent5">
                    <a:lumMod val="75000"/>
                  </a:schemeClr>
                </a:solidFill>
              </a:rPr>
              <a:t>Taskmaster</a:t>
            </a:r>
          </a:p>
          <a:p>
            <a:r>
              <a:rPr lang="en-US" sz="2400" dirty="0"/>
              <a:t>Bridge-builder</a:t>
            </a:r>
          </a:p>
          <a:p>
            <a:r>
              <a:rPr lang="en-US" sz="2400" dirty="0" smtClean="0">
                <a:solidFill>
                  <a:schemeClr val="accent5">
                    <a:lumMod val="75000"/>
                  </a:schemeClr>
                </a:solidFill>
              </a:rPr>
              <a:t>Praiser</a:t>
            </a:r>
            <a:endParaRPr lang="en-US" sz="2400" dirty="0">
              <a:solidFill>
                <a:schemeClr val="accent5">
                  <a:lumMod val="75000"/>
                </a:schemeClr>
              </a:solidFill>
            </a:endParaRPr>
          </a:p>
          <a:p>
            <a:r>
              <a:rPr lang="en-US" sz="2400" dirty="0"/>
              <a:t>Clairvoyant</a:t>
            </a:r>
          </a:p>
          <a:p>
            <a:r>
              <a:rPr lang="en-US" sz="2400" dirty="0">
                <a:solidFill>
                  <a:schemeClr val="accent5">
                    <a:lumMod val="75000"/>
                  </a:schemeClr>
                </a:solidFill>
              </a:rPr>
              <a:t>Active Listener</a:t>
            </a:r>
          </a:p>
          <a:p>
            <a:r>
              <a:rPr lang="en-US" sz="2400" dirty="0"/>
              <a:t>Engager – </a:t>
            </a:r>
            <a:r>
              <a:rPr lang="en-US" sz="2400" dirty="0" smtClean="0"/>
              <a:t> meaningful engagement </a:t>
            </a:r>
            <a:r>
              <a:rPr lang="en-US" sz="2400" dirty="0"/>
              <a:t>every 10 to 15 </a:t>
            </a:r>
            <a:r>
              <a:rPr lang="en-US" sz="2400" dirty="0" smtClean="0"/>
              <a:t>minutes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447800"/>
            <a:ext cx="1188720" cy="2935108"/>
          </a:xfrm>
          <a:prstGeom prst="rect">
            <a:avLst/>
          </a:prstGeom>
        </p:spPr>
      </p:pic>
    </p:spTree>
    <p:extLst>
      <p:ext uri="{BB962C8B-B14F-4D97-AF65-F5344CB8AC3E}">
        <p14:creationId xmlns:p14="http://schemas.microsoft.com/office/powerpoint/2010/main" val="2495904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Platform Options</a:t>
            </a:r>
            <a:endParaRPr lang="en-US" dirty="0"/>
          </a:p>
        </p:txBody>
      </p:sp>
      <p:sp>
        <p:nvSpPr>
          <p:cNvPr id="3" name="Text Placeholder 2"/>
          <p:cNvSpPr>
            <a:spLocks noGrp="1"/>
          </p:cNvSpPr>
          <p:nvPr>
            <p:ph type="body" sz="quarter" idx="10"/>
          </p:nvPr>
        </p:nvSpPr>
        <p:spPr>
          <a:xfrm>
            <a:off x="457200" y="1371600"/>
            <a:ext cx="8229600" cy="4622804"/>
          </a:xfrm>
        </p:spPr>
        <p:txBody>
          <a:bodyPr/>
          <a:lstStyle/>
          <a:p>
            <a:pPr marL="0" indent="0">
              <a:buNone/>
            </a:pPr>
            <a:r>
              <a:rPr lang="en-US" dirty="0"/>
              <a:t>What </a:t>
            </a:r>
            <a:r>
              <a:rPr lang="en-US" dirty="0" smtClean="0"/>
              <a:t>options are available for hosting a meeting?</a:t>
            </a:r>
          </a:p>
          <a:p>
            <a:r>
              <a:rPr lang="en-US" dirty="0"/>
              <a:t>ZOOM </a:t>
            </a:r>
          </a:p>
          <a:p>
            <a:r>
              <a:rPr lang="en-US" dirty="0"/>
              <a:t>Go To Meetings</a:t>
            </a:r>
          </a:p>
          <a:p>
            <a:r>
              <a:rPr lang="en-US" dirty="0"/>
              <a:t>Live Meeting</a:t>
            </a:r>
          </a:p>
          <a:p>
            <a:r>
              <a:rPr lang="en-US" dirty="0"/>
              <a:t>Skype</a:t>
            </a:r>
          </a:p>
          <a:p>
            <a:r>
              <a:rPr lang="en-US" dirty="0"/>
              <a:t>Others?</a:t>
            </a:r>
          </a:p>
          <a:p>
            <a:pPr marL="0" indent="0">
              <a:buNone/>
            </a:pPr>
            <a:endParaRPr lang="en-US" dirty="0"/>
          </a:p>
        </p:txBody>
      </p:sp>
    </p:spTree>
    <p:extLst>
      <p:ext uri="{BB962C8B-B14F-4D97-AF65-F5344CB8AC3E}">
        <p14:creationId xmlns:p14="http://schemas.microsoft.com/office/powerpoint/2010/main" val="34571793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862336" y="5602529"/>
            <a:ext cx="36693" cy="50656"/>
          </a:xfrm>
          <a:custGeom>
            <a:avLst/>
            <a:gdLst/>
            <a:ahLst/>
            <a:cxnLst/>
            <a:rect l="l" t="t" r="r" b="b"/>
            <a:pathLst>
              <a:path w="71754" h="99059">
                <a:moveTo>
                  <a:pt x="29438" y="0"/>
                </a:moveTo>
                <a:lnTo>
                  <a:pt x="0" y="37653"/>
                </a:lnTo>
                <a:lnTo>
                  <a:pt x="1301" y="52823"/>
                </a:lnTo>
                <a:lnTo>
                  <a:pt x="21018" y="90366"/>
                </a:lnTo>
                <a:lnTo>
                  <a:pt x="42018" y="98724"/>
                </a:lnTo>
                <a:lnTo>
                  <a:pt x="53600" y="97215"/>
                </a:lnTo>
                <a:lnTo>
                  <a:pt x="61929" y="90633"/>
                </a:lnTo>
                <a:lnTo>
                  <a:pt x="67871" y="80830"/>
                </a:lnTo>
                <a:lnTo>
                  <a:pt x="71171" y="68571"/>
                </a:lnTo>
                <a:lnTo>
                  <a:pt x="71578" y="54623"/>
                </a:lnTo>
                <a:lnTo>
                  <a:pt x="68838" y="39750"/>
                </a:lnTo>
                <a:lnTo>
                  <a:pt x="40197" y="2826"/>
                </a:lnTo>
                <a:lnTo>
                  <a:pt x="29438" y="0"/>
                </a:lnTo>
                <a:close/>
              </a:path>
            </a:pathLst>
          </a:custGeom>
          <a:solidFill>
            <a:srgbClr val="B0BC36"/>
          </a:solidFill>
        </p:spPr>
        <p:txBody>
          <a:bodyPr wrap="square" lIns="0" tIns="0" rIns="0" bIns="0" rtlCol="0"/>
          <a:lstStyle/>
          <a:p>
            <a:endParaRPr sz="920" dirty="0"/>
          </a:p>
        </p:txBody>
      </p:sp>
      <p:sp>
        <p:nvSpPr>
          <p:cNvPr id="6" name="object 6"/>
          <p:cNvSpPr/>
          <p:nvPr/>
        </p:nvSpPr>
        <p:spPr>
          <a:xfrm>
            <a:off x="2961828" y="5602530"/>
            <a:ext cx="36693" cy="50656"/>
          </a:xfrm>
          <a:custGeom>
            <a:avLst/>
            <a:gdLst/>
            <a:ahLst/>
            <a:cxnLst/>
            <a:rect l="l" t="t" r="r" b="b"/>
            <a:pathLst>
              <a:path w="71754" h="99059">
                <a:moveTo>
                  <a:pt x="42136" y="0"/>
                </a:moveTo>
                <a:lnTo>
                  <a:pt x="6064" y="30584"/>
                </a:lnTo>
                <a:lnTo>
                  <a:pt x="0" y="54621"/>
                </a:lnTo>
                <a:lnTo>
                  <a:pt x="406" y="68570"/>
                </a:lnTo>
                <a:lnTo>
                  <a:pt x="3707" y="80828"/>
                </a:lnTo>
                <a:lnTo>
                  <a:pt x="9648" y="90631"/>
                </a:lnTo>
                <a:lnTo>
                  <a:pt x="17977" y="97213"/>
                </a:lnTo>
                <a:lnTo>
                  <a:pt x="29558" y="98723"/>
                </a:lnTo>
                <a:lnTo>
                  <a:pt x="40546" y="96286"/>
                </a:lnTo>
                <a:lnTo>
                  <a:pt x="70278" y="52828"/>
                </a:lnTo>
                <a:lnTo>
                  <a:pt x="71576" y="37657"/>
                </a:lnTo>
                <a:lnTo>
                  <a:pt x="70270" y="24674"/>
                </a:lnTo>
                <a:lnTo>
                  <a:pt x="66615" y="14111"/>
                </a:lnTo>
                <a:lnTo>
                  <a:pt x="60867" y="6202"/>
                </a:lnTo>
                <a:lnTo>
                  <a:pt x="53284" y="1181"/>
                </a:lnTo>
                <a:lnTo>
                  <a:pt x="42136" y="0"/>
                </a:lnTo>
                <a:close/>
              </a:path>
            </a:pathLst>
          </a:custGeom>
          <a:solidFill>
            <a:srgbClr val="12487B"/>
          </a:solidFill>
        </p:spPr>
        <p:txBody>
          <a:bodyPr wrap="square" lIns="0" tIns="0" rIns="0" bIns="0" rtlCol="0"/>
          <a:lstStyle/>
          <a:p>
            <a:endParaRPr sz="920" dirty="0"/>
          </a:p>
        </p:txBody>
      </p:sp>
      <p:sp>
        <p:nvSpPr>
          <p:cNvPr id="9" name="object 9"/>
          <p:cNvSpPr txBox="1">
            <a:spLocks noGrp="1"/>
          </p:cNvSpPr>
          <p:nvPr>
            <p:ph type="title"/>
          </p:nvPr>
        </p:nvSpPr>
        <p:spPr>
          <a:xfrm>
            <a:off x="1066800" y="762000"/>
            <a:ext cx="6863652" cy="290849"/>
          </a:xfrm>
          <a:prstGeom prst="rect">
            <a:avLst/>
          </a:prstGeom>
        </p:spPr>
        <p:txBody>
          <a:bodyPr vert="horz" wrap="square" lIns="0" tIns="0" rIns="0" bIns="0" rtlCol="0" anchor="ctr" anchorCtr="0">
            <a:spAutoFit/>
          </a:bodyPr>
          <a:lstStyle/>
          <a:p>
            <a:pPr marL="6494" marR="2598">
              <a:lnSpc>
                <a:spcPts val="1841"/>
              </a:lnSpc>
            </a:pPr>
            <a:r>
              <a:rPr lang="en-US" spc="-67" dirty="0" smtClean="0">
                <a:latin typeface="Trebuchet MS"/>
                <a:cs typeface="Trebuchet MS"/>
              </a:rPr>
              <a:t>A Note on Participant Topics</a:t>
            </a:r>
            <a:endParaRPr spc="-67" dirty="0">
              <a:latin typeface="Trebuchet MS"/>
              <a:cs typeface="Trebuchet MS"/>
            </a:endParaRPr>
          </a:p>
        </p:txBody>
      </p:sp>
      <p:sp>
        <p:nvSpPr>
          <p:cNvPr id="10" name="object 10"/>
          <p:cNvSpPr txBox="1">
            <a:spLocks noGrp="1"/>
          </p:cNvSpPr>
          <p:nvPr>
            <p:ph type="body" idx="4294967295"/>
          </p:nvPr>
        </p:nvSpPr>
        <p:spPr>
          <a:xfrm>
            <a:off x="685800" y="1537330"/>
            <a:ext cx="7669357" cy="4242816"/>
          </a:xfrm>
          <a:prstGeom prst="rect">
            <a:avLst/>
          </a:prstGeom>
        </p:spPr>
        <p:txBody>
          <a:bodyPr vert="horz" wrap="square" lIns="0" tIns="233795" rIns="0" bIns="0" rtlCol="0">
            <a:spAutoFit/>
          </a:bodyPr>
          <a:lstStyle/>
          <a:p>
            <a:pPr marR="48382">
              <a:lnSpc>
                <a:spcPct val="133300"/>
              </a:lnSpc>
              <a:spcBef>
                <a:spcPts val="614"/>
              </a:spcBef>
              <a:buFont typeface="Wingdings" panose="05000000000000000000" pitchFamily="2" charset="2"/>
              <a:buChar char="Ø"/>
            </a:pPr>
            <a:r>
              <a:rPr sz="2400" spc="-71" dirty="0" smtClean="0">
                <a:latin typeface="+mn-lt"/>
                <a:cs typeface="Tahoma"/>
              </a:rPr>
              <a:t>W</a:t>
            </a:r>
            <a:r>
              <a:rPr sz="2400" spc="11" dirty="0" smtClean="0">
                <a:latin typeface="+mn-lt"/>
                <a:cs typeface="Tahoma"/>
              </a:rPr>
              <a:t>ith</a:t>
            </a:r>
            <a:r>
              <a:rPr sz="2400" spc="-8" dirty="0" smtClean="0">
                <a:latin typeface="+mn-lt"/>
                <a:cs typeface="Tahoma"/>
              </a:rPr>
              <a:t> </a:t>
            </a:r>
            <a:r>
              <a:rPr sz="2400" spc="-5" dirty="0">
                <a:latin typeface="+mn-lt"/>
                <a:cs typeface="Tahoma"/>
              </a:rPr>
              <a:t>each</a:t>
            </a:r>
            <a:r>
              <a:rPr sz="2400" spc="-8" dirty="0">
                <a:latin typeface="+mn-lt"/>
                <a:cs typeface="Tahoma"/>
              </a:rPr>
              <a:t> </a:t>
            </a:r>
            <a:r>
              <a:rPr sz="2400" spc="5" dirty="0">
                <a:latin typeface="+mn-lt"/>
                <a:cs typeface="Tahoma"/>
              </a:rPr>
              <a:t>topic</a:t>
            </a:r>
            <a:r>
              <a:rPr sz="2400" spc="-8" dirty="0">
                <a:latin typeface="+mn-lt"/>
                <a:cs typeface="Tahoma"/>
              </a:rPr>
              <a:t> </a:t>
            </a:r>
            <a:r>
              <a:rPr sz="2400" spc="-28" dirty="0">
                <a:latin typeface="+mn-lt"/>
                <a:cs typeface="Tahoma"/>
              </a:rPr>
              <a:t>or</a:t>
            </a:r>
            <a:r>
              <a:rPr sz="2400" spc="-8" dirty="0">
                <a:latin typeface="+mn-lt"/>
                <a:cs typeface="Tahoma"/>
              </a:rPr>
              <a:t> objective, ask </a:t>
            </a:r>
            <a:r>
              <a:rPr sz="2400" spc="-20" dirty="0">
                <a:latin typeface="+mn-lt"/>
                <a:cs typeface="Tahoma"/>
              </a:rPr>
              <a:t>a</a:t>
            </a:r>
            <a:r>
              <a:rPr sz="2400" spc="-8" dirty="0">
                <a:latin typeface="+mn-lt"/>
                <a:cs typeface="Tahoma"/>
              </a:rPr>
              <a:t> </a:t>
            </a:r>
            <a:r>
              <a:rPr sz="2400" spc="2" dirty="0">
                <a:latin typeface="+mn-lt"/>
                <a:cs typeface="Tahoma"/>
              </a:rPr>
              <a:t>participant,</a:t>
            </a:r>
            <a:r>
              <a:rPr sz="2400" spc="-8" dirty="0">
                <a:latin typeface="+mn-lt"/>
                <a:cs typeface="Tahoma"/>
              </a:rPr>
              <a:t> </a:t>
            </a:r>
            <a:r>
              <a:rPr sz="2400" spc="-5" dirty="0">
                <a:latin typeface="+mn-lt"/>
                <a:cs typeface="Tahoma"/>
              </a:rPr>
              <a:t>using</a:t>
            </a:r>
            <a:r>
              <a:rPr sz="2400" spc="-8" dirty="0">
                <a:latin typeface="+mn-lt"/>
                <a:cs typeface="Tahoma"/>
              </a:rPr>
              <a:t> </a:t>
            </a:r>
            <a:r>
              <a:rPr sz="2400" spc="-13" dirty="0">
                <a:latin typeface="+mn-lt"/>
                <a:cs typeface="Tahoma"/>
              </a:rPr>
              <a:t>the</a:t>
            </a:r>
            <a:r>
              <a:rPr sz="2400" spc="-8" dirty="0">
                <a:latin typeface="+mn-lt"/>
                <a:cs typeface="Tahoma"/>
              </a:rPr>
              <a:t> </a:t>
            </a:r>
            <a:r>
              <a:rPr sz="2400" spc="5" dirty="0">
                <a:latin typeface="+mn-lt"/>
                <a:cs typeface="Tahoma"/>
              </a:rPr>
              <a:t>roll</a:t>
            </a:r>
            <a:r>
              <a:rPr sz="2400" spc="-8" dirty="0">
                <a:latin typeface="+mn-lt"/>
                <a:cs typeface="Tahoma"/>
              </a:rPr>
              <a:t> </a:t>
            </a:r>
            <a:r>
              <a:rPr sz="2400" spc="18" dirty="0">
                <a:latin typeface="+mn-lt"/>
                <a:cs typeface="Tahoma"/>
              </a:rPr>
              <a:t>call</a:t>
            </a:r>
            <a:r>
              <a:rPr sz="2400" spc="-8" dirty="0">
                <a:latin typeface="+mn-lt"/>
                <a:cs typeface="Tahoma"/>
              </a:rPr>
              <a:t> </a:t>
            </a:r>
            <a:r>
              <a:rPr sz="2400" spc="13" dirty="0">
                <a:latin typeface="+mn-lt"/>
                <a:cs typeface="Tahoma"/>
              </a:rPr>
              <a:t>list,</a:t>
            </a:r>
            <a:r>
              <a:rPr sz="2400" spc="-8" dirty="0">
                <a:latin typeface="+mn-lt"/>
                <a:cs typeface="Tahoma"/>
              </a:rPr>
              <a:t> </a:t>
            </a:r>
            <a:r>
              <a:rPr sz="2400" spc="5" dirty="0">
                <a:latin typeface="+mn-lt"/>
                <a:cs typeface="Tahoma"/>
              </a:rPr>
              <a:t>“</a:t>
            </a:r>
            <a:r>
              <a:rPr sz="2400" spc="-18" dirty="0">
                <a:latin typeface="+mn-lt"/>
                <a:cs typeface="Tahoma"/>
              </a:rPr>
              <a:t>W</a:t>
            </a:r>
            <a:r>
              <a:rPr sz="2400" spc="-13" dirty="0">
                <a:latin typeface="+mn-lt"/>
                <a:cs typeface="Tahoma"/>
              </a:rPr>
              <a:t>as</a:t>
            </a:r>
            <a:r>
              <a:rPr sz="2400" spc="-8" dirty="0">
                <a:latin typeface="+mn-lt"/>
                <a:cs typeface="Tahoma"/>
              </a:rPr>
              <a:t> </a:t>
            </a:r>
            <a:r>
              <a:rPr sz="2400" spc="5" dirty="0">
                <a:latin typeface="+mn-lt"/>
                <a:cs typeface="Tahoma"/>
              </a:rPr>
              <a:t>this</a:t>
            </a:r>
            <a:r>
              <a:rPr sz="2400" spc="2" dirty="0">
                <a:latin typeface="+mn-lt"/>
                <a:cs typeface="Tahoma"/>
              </a:rPr>
              <a:t> </a:t>
            </a:r>
            <a:r>
              <a:rPr sz="2400" spc="-26" dirty="0">
                <a:latin typeface="+mn-lt"/>
                <a:cs typeface="Tahoma"/>
              </a:rPr>
              <a:t>key</a:t>
            </a:r>
            <a:r>
              <a:rPr sz="2400" spc="-8" dirty="0">
                <a:latin typeface="+mn-lt"/>
                <a:cs typeface="Tahoma"/>
              </a:rPr>
              <a:t> </a:t>
            </a:r>
            <a:r>
              <a:rPr sz="2400" spc="5" dirty="0">
                <a:latin typeface="+mn-lt"/>
                <a:cs typeface="Tahoma"/>
              </a:rPr>
              <a:t>topic</a:t>
            </a:r>
            <a:r>
              <a:rPr sz="2400" spc="-8" dirty="0">
                <a:latin typeface="+mn-lt"/>
                <a:cs typeface="Tahoma"/>
              </a:rPr>
              <a:t> </a:t>
            </a:r>
            <a:r>
              <a:rPr sz="2400" spc="13" dirty="0">
                <a:latin typeface="+mn-lt"/>
                <a:cs typeface="Tahoma"/>
              </a:rPr>
              <a:t>fulfilled?”</a:t>
            </a:r>
            <a:r>
              <a:rPr sz="2400" dirty="0">
                <a:latin typeface="+mn-lt"/>
                <a:cs typeface="Tahoma"/>
              </a:rPr>
              <a:t> </a:t>
            </a:r>
            <a:r>
              <a:rPr sz="2400" spc="-13" dirty="0">
                <a:latin typeface="+mn-lt"/>
                <a:cs typeface="Tahoma"/>
              </a:rPr>
              <a:t> </a:t>
            </a:r>
            <a:r>
              <a:rPr sz="2400" spc="13" dirty="0">
                <a:latin typeface="+mn-lt"/>
                <a:cs typeface="Tahoma"/>
              </a:rPr>
              <a:t>Place</a:t>
            </a:r>
            <a:r>
              <a:rPr sz="2400" spc="-8" dirty="0">
                <a:latin typeface="+mn-lt"/>
                <a:cs typeface="Tahoma"/>
              </a:rPr>
              <a:t> </a:t>
            </a:r>
            <a:r>
              <a:rPr sz="2400" spc="-20" dirty="0">
                <a:latin typeface="+mn-lt"/>
                <a:cs typeface="Tahoma"/>
              </a:rPr>
              <a:t>a</a:t>
            </a:r>
            <a:r>
              <a:rPr sz="2400" spc="-8" dirty="0">
                <a:latin typeface="+mn-lt"/>
                <a:cs typeface="Tahoma"/>
              </a:rPr>
              <a:t> </a:t>
            </a:r>
            <a:r>
              <a:rPr sz="2400" spc="8" dirty="0">
                <a:latin typeface="+mn-lt"/>
                <a:cs typeface="Tahoma"/>
              </a:rPr>
              <a:t>check</a:t>
            </a:r>
            <a:r>
              <a:rPr sz="2400" spc="-8" dirty="0">
                <a:latin typeface="+mn-lt"/>
                <a:cs typeface="Tahoma"/>
              </a:rPr>
              <a:t> </a:t>
            </a:r>
            <a:r>
              <a:rPr sz="2400" spc="5" dirty="0">
                <a:latin typeface="+mn-lt"/>
                <a:cs typeface="Tahoma"/>
              </a:rPr>
              <a:t>indicating</a:t>
            </a:r>
            <a:r>
              <a:rPr sz="2400" spc="-8" dirty="0">
                <a:latin typeface="+mn-lt"/>
                <a:cs typeface="Tahoma"/>
              </a:rPr>
              <a:t> that </a:t>
            </a:r>
            <a:r>
              <a:rPr sz="2400" spc="-13" dirty="0">
                <a:latin typeface="+mn-lt"/>
                <a:cs typeface="Tahoma"/>
              </a:rPr>
              <a:t>the</a:t>
            </a:r>
            <a:r>
              <a:rPr sz="2400" spc="-8" dirty="0">
                <a:latin typeface="+mn-lt"/>
                <a:cs typeface="Tahoma"/>
              </a:rPr>
              <a:t> </a:t>
            </a:r>
            <a:r>
              <a:rPr sz="2400" spc="-26" dirty="0">
                <a:latin typeface="+mn-lt"/>
                <a:cs typeface="Tahoma"/>
              </a:rPr>
              <a:t>key</a:t>
            </a:r>
            <a:r>
              <a:rPr sz="2400" spc="-8" dirty="0">
                <a:latin typeface="+mn-lt"/>
                <a:cs typeface="Tahoma"/>
              </a:rPr>
              <a:t> </a:t>
            </a:r>
            <a:r>
              <a:rPr sz="2400" spc="5" dirty="0">
                <a:latin typeface="+mn-lt"/>
                <a:cs typeface="Tahoma"/>
              </a:rPr>
              <a:t>topic</a:t>
            </a:r>
            <a:r>
              <a:rPr sz="2400" spc="-8" dirty="0">
                <a:latin typeface="+mn-lt"/>
                <a:cs typeface="Tahoma"/>
              </a:rPr>
              <a:t> </a:t>
            </a:r>
            <a:r>
              <a:rPr sz="2400" spc="-28" dirty="0">
                <a:latin typeface="+mn-lt"/>
                <a:cs typeface="Tahoma"/>
              </a:rPr>
              <a:t>was</a:t>
            </a:r>
            <a:r>
              <a:rPr sz="2400" spc="-8" dirty="0">
                <a:latin typeface="+mn-lt"/>
                <a:cs typeface="Tahoma"/>
              </a:rPr>
              <a:t> </a:t>
            </a:r>
            <a:r>
              <a:rPr sz="2400" spc="-13" dirty="0">
                <a:latin typeface="+mn-lt"/>
                <a:cs typeface="Tahoma"/>
              </a:rPr>
              <a:t>addressed.</a:t>
            </a:r>
          </a:p>
          <a:p>
            <a:pPr marR="48382">
              <a:lnSpc>
                <a:spcPct val="133300"/>
              </a:lnSpc>
              <a:spcBef>
                <a:spcPts val="614"/>
              </a:spcBef>
              <a:buFont typeface="Wingdings" panose="05000000000000000000" pitchFamily="2" charset="2"/>
              <a:buChar char="Ø"/>
            </a:pPr>
            <a:r>
              <a:rPr sz="2400" spc="-11" dirty="0">
                <a:latin typeface="+mn-lt"/>
                <a:cs typeface="Tahoma"/>
              </a:rPr>
              <a:t>Once</a:t>
            </a:r>
            <a:r>
              <a:rPr sz="2400" spc="-8" dirty="0">
                <a:latin typeface="+mn-lt"/>
                <a:cs typeface="Tahoma"/>
              </a:rPr>
              <a:t> </a:t>
            </a:r>
            <a:r>
              <a:rPr sz="2400" spc="15" dirty="0">
                <a:latin typeface="+mn-lt"/>
                <a:cs typeface="Tahoma"/>
              </a:rPr>
              <a:t>all</a:t>
            </a:r>
            <a:r>
              <a:rPr sz="2400" spc="-8" dirty="0">
                <a:latin typeface="+mn-lt"/>
                <a:cs typeface="Tahoma"/>
              </a:rPr>
              <a:t> </a:t>
            </a:r>
            <a:r>
              <a:rPr sz="2400" spc="-13" dirty="0">
                <a:latin typeface="+mn-lt"/>
                <a:cs typeface="Tahoma"/>
              </a:rPr>
              <a:t>the</a:t>
            </a:r>
            <a:r>
              <a:rPr sz="2400" spc="-8" dirty="0">
                <a:latin typeface="+mn-lt"/>
                <a:cs typeface="Tahoma"/>
              </a:rPr>
              <a:t> </a:t>
            </a:r>
            <a:r>
              <a:rPr sz="2400" spc="-26" dirty="0">
                <a:latin typeface="+mn-lt"/>
                <a:cs typeface="Tahoma"/>
              </a:rPr>
              <a:t>key</a:t>
            </a:r>
            <a:r>
              <a:rPr sz="2400" spc="-8" dirty="0">
                <a:latin typeface="+mn-lt"/>
                <a:cs typeface="Tahoma"/>
              </a:rPr>
              <a:t> </a:t>
            </a:r>
            <a:r>
              <a:rPr sz="2400" spc="2" dirty="0">
                <a:latin typeface="+mn-lt"/>
                <a:cs typeface="Tahoma"/>
              </a:rPr>
              <a:t>topics</a:t>
            </a:r>
            <a:r>
              <a:rPr sz="2400" spc="-8" dirty="0">
                <a:latin typeface="+mn-lt"/>
                <a:cs typeface="Tahoma"/>
              </a:rPr>
              <a:t> </a:t>
            </a:r>
            <a:r>
              <a:rPr sz="2400" spc="-26" dirty="0">
                <a:latin typeface="+mn-lt"/>
                <a:cs typeface="Tahoma"/>
              </a:rPr>
              <a:t>have</a:t>
            </a:r>
            <a:r>
              <a:rPr sz="2400" spc="-8" dirty="0">
                <a:latin typeface="+mn-lt"/>
                <a:cs typeface="Tahoma"/>
              </a:rPr>
              <a:t> </a:t>
            </a:r>
            <a:r>
              <a:rPr sz="2400" spc="-13" dirty="0">
                <a:latin typeface="+mn-lt"/>
                <a:cs typeface="Tahoma"/>
              </a:rPr>
              <a:t>been</a:t>
            </a:r>
            <a:r>
              <a:rPr sz="2400" spc="-8" dirty="0">
                <a:latin typeface="+mn-lt"/>
                <a:cs typeface="Tahoma"/>
              </a:rPr>
              <a:t> </a:t>
            </a:r>
            <a:r>
              <a:rPr sz="2400" spc="-20" dirty="0">
                <a:latin typeface="+mn-lt"/>
                <a:cs typeface="Tahoma"/>
              </a:rPr>
              <a:t>reviewed,</a:t>
            </a:r>
            <a:r>
              <a:rPr sz="2400" spc="-8" dirty="0">
                <a:latin typeface="+mn-lt"/>
                <a:cs typeface="Tahoma"/>
              </a:rPr>
              <a:t> </a:t>
            </a:r>
            <a:r>
              <a:rPr sz="2400" spc="-38" dirty="0">
                <a:latin typeface="+mn-lt"/>
                <a:cs typeface="Tahoma"/>
              </a:rPr>
              <a:t>go</a:t>
            </a:r>
            <a:r>
              <a:rPr sz="2400" spc="-8" dirty="0">
                <a:latin typeface="+mn-lt"/>
                <a:cs typeface="Tahoma"/>
              </a:rPr>
              <a:t> </a:t>
            </a:r>
            <a:r>
              <a:rPr sz="2400" dirty="0">
                <a:latin typeface="+mn-lt"/>
                <a:cs typeface="Tahoma"/>
              </a:rPr>
              <a:t>back</a:t>
            </a:r>
            <a:r>
              <a:rPr sz="2400" spc="-8" dirty="0">
                <a:latin typeface="+mn-lt"/>
                <a:cs typeface="Tahoma"/>
              </a:rPr>
              <a:t> </a:t>
            </a:r>
            <a:r>
              <a:rPr sz="2400" spc="-20" dirty="0">
                <a:latin typeface="+mn-lt"/>
                <a:cs typeface="Tahoma"/>
              </a:rPr>
              <a:t>to</a:t>
            </a:r>
            <a:r>
              <a:rPr sz="2400" spc="-8" dirty="0">
                <a:latin typeface="+mn-lt"/>
                <a:cs typeface="Tahoma"/>
              </a:rPr>
              <a:t> </a:t>
            </a:r>
            <a:r>
              <a:rPr sz="2400" spc="-5" dirty="0">
                <a:latin typeface="+mn-lt"/>
                <a:cs typeface="Tahoma"/>
              </a:rPr>
              <a:t>each</a:t>
            </a:r>
            <a:r>
              <a:rPr sz="2400" spc="-8" dirty="0">
                <a:latin typeface="+mn-lt"/>
                <a:cs typeface="Tahoma"/>
              </a:rPr>
              <a:t> </a:t>
            </a:r>
            <a:r>
              <a:rPr sz="2400" spc="5" dirty="0">
                <a:latin typeface="+mn-lt"/>
                <a:cs typeface="Tahoma"/>
              </a:rPr>
              <a:t>topic</a:t>
            </a:r>
            <a:r>
              <a:rPr sz="2400" spc="-8" dirty="0">
                <a:latin typeface="+mn-lt"/>
                <a:cs typeface="Tahoma"/>
              </a:rPr>
              <a:t> </a:t>
            </a:r>
            <a:r>
              <a:rPr sz="2400" spc="-15" dirty="0">
                <a:latin typeface="+mn-lt"/>
                <a:cs typeface="Tahoma"/>
              </a:rPr>
              <a:t>not</a:t>
            </a:r>
            <a:r>
              <a:rPr sz="2400" spc="-8" dirty="0">
                <a:latin typeface="+mn-lt"/>
                <a:cs typeface="Tahoma"/>
              </a:rPr>
              <a:t> </a:t>
            </a:r>
            <a:r>
              <a:rPr sz="2400" spc="-13" dirty="0">
                <a:latin typeface="+mn-lt"/>
                <a:cs typeface="Tahoma"/>
              </a:rPr>
              <a:t>addressed</a:t>
            </a:r>
            <a:r>
              <a:rPr sz="2400" spc="-8" dirty="0">
                <a:latin typeface="+mn-lt"/>
                <a:cs typeface="Tahoma"/>
              </a:rPr>
              <a:t> during </a:t>
            </a:r>
            <a:r>
              <a:rPr sz="2400" spc="-13" dirty="0">
                <a:latin typeface="+mn-lt"/>
                <a:cs typeface="Tahoma"/>
              </a:rPr>
              <a:t>the</a:t>
            </a:r>
            <a:r>
              <a:rPr sz="2400" spc="-8" dirty="0">
                <a:latin typeface="+mn-lt"/>
                <a:cs typeface="Tahoma"/>
              </a:rPr>
              <a:t> </a:t>
            </a:r>
            <a:r>
              <a:rPr sz="2400" spc="-5" dirty="0">
                <a:latin typeface="+mn-lt"/>
                <a:cs typeface="Tahoma"/>
              </a:rPr>
              <a:t>virtual</a:t>
            </a:r>
            <a:r>
              <a:rPr sz="2400" spc="-8" dirty="0">
                <a:latin typeface="+mn-lt"/>
                <a:cs typeface="Tahoma"/>
              </a:rPr>
              <a:t> </a:t>
            </a:r>
            <a:r>
              <a:rPr sz="2400" spc="-5" dirty="0">
                <a:latin typeface="+mn-lt"/>
                <a:cs typeface="Tahoma"/>
              </a:rPr>
              <a:t>session</a:t>
            </a:r>
            <a:r>
              <a:rPr sz="2400" spc="-8" dirty="0">
                <a:latin typeface="+mn-lt"/>
                <a:cs typeface="Tahoma"/>
              </a:rPr>
              <a:t> </a:t>
            </a:r>
            <a:r>
              <a:rPr sz="2400" spc="-11" dirty="0">
                <a:latin typeface="+mn-lt"/>
                <a:cs typeface="Tahoma"/>
              </a:rPr>
              <a:t>and</a:t>
            </a:r>
            <a:r>
              <a:rPr sz="2400" spc="-8" dirty="0">
                <a:latin typeface="+mn-lt"/>
                <a:cs typeface="Tahoma"/>
              </a:rPr>
              <a:t> determine </a:t>
            </a:r>
            <a:r>
              <a:rPr sz="2400" spc="-23" dirty="0">
                <a:latin typeface="+mn-lt"/>
                <a:cs typeface="Tahoma"/>
              </a:rPr>
              <a:t>what</a:t>
            </a:r>
            <a:r>
              <a:rPr sz="2400" spc="-8" dirty="0">
                <a:latin typeface="+mn-lt"/>
                <a:cs typeface="Tahoma"/>
              </a:rPr>
              <a:t> </a:t>
            </a:r>
            <a:r>
              <a:rPr sz="2400" dirty="0">
                <a:latin typeface="+mn-lt"/>
                <a:cs typeface="Tahoma"/>
              </a:rPr>
              <a:t>should</a:t>
            </a:r>
            <a:r>
              <a:rPr sz="2400" spc="-8" dirty="0">
                <a:latin typeface="+mn-lt"/>
                <a:cs typeface="Tahoma"/>
              </a:rPr>
              <a:t> </a:t>
            </a:r>
            <a:r>
              <a:rPr sz="2400" spc="-13" dirty="0">
                <a:latin typeface="+mn-lt"/>
                <a:cs typeface="Tahoma"/>
              </a:rPr>
              <a:t>be</a:t>
            </a:r>
            <a:r>
              <a:rPr sz="2400" spc="-8" dirty="0">
                <a:latin typeface="+mn-lt"/>
                <a:cs typeface="Tahoma"/>
              </a:rPr>
              <a:t> </a:t>
            </a:r>
            <a:r>
              <a:rPr sz="2400" spc="-18" dirty="0">
                <a:latin typeface="+mn-lt"/>
                <a:cs typeface="Tahoma"/>
              </a:rPr>
              <a:t>done</a:t>
            </a:r>
            <a:r>
              <a:rPr sz="2400" spc="-8" dirty="0">
                <a:latin typeface="+mn-lt"/>
                <a:cs typeface="Tahoma"/>
              </a:rPr>
              <a:t> </a:t>
            </a:r>
            <a:r>
              <a:rPr sz="2400" spc="-13" dirty="0">
                <a:latin typeface="+mn-lt"/>
                <a:cs typeface="Tahoma"/>
              </a:rPr>
              <a:t>as</a:t>
            </a:r>
            <a:r>
              <a:rPr sz="2400" spc="-8" dirty="0">
                <a:latin typeface="+mn-lt"/>
                <a:cs typeface="Tahoma"/>
              </a:rPr>
              <a:t> </a:t>
            </a:r>
            <a:r>
              <a:rPr sz="2400" spc="-20" dirty="0">
                <a:latin typeface="+mn-lt"/>
                <a:cs typeface="Tahoma"/>
              </a:rPr>
              <a:t>a</a:t>
            </a:r>
            <a:r>
              <a:rPr sz="2400" spc="-8" dirty="0">
                <a:latin typeface="+mn-lt"/>
                <a:cs typeface="Tahoma"/>
              </a:rPr>
              <a:t> follow-up</a:t>
            </a:r>
            <a:r>
              <a:rPr sz="2400" spc="-5" dirty="0">
                <a:latin typeface="+mn-lt"/>
                <a:cs typeface="Tahoma"/>
              </a:rPr>
              <a:t> </a:t>
            </a:r>
            <a:r>
              <a:rPr sz="2400" dirty="0">
                <a:latin typeface="+mn-lt"/>
                <a:cs typeface="Tahoma"/>
              </a:rPr>
              <a:t>action. </a:t>
            </a:r>
            <a:r>
              <a:rPr sz="2400" spc="-13" dirty="0">
                <a:latin typeface="+mn-lt"/>
                <a:cs typeface="Tahoma"/>
              </a:rPr>
              <a:t> </a:t>
            </a:r>
            <a:r>
              <a:rPr sz="2400" spc="15" dirty="0">
                <a:latin typeface="+mn-lt"/>
                <a:cs typeface="Tahoma"/>
              </a:rPr>
              <a:t>Be</a:t>
            </a:r>
            <a:r>
              <a:rPr sz="2400" spc="-8" dirty="0">
                <a:latin typeface="+mn-lt"/>
                <a:cs typeface="Tahoma"/>
              </a:rPr>
              <a:t> </a:t>
            </a:r>
            <a:r>
              <a:rPr sz="2400" dirty="0">
                <a:latin typeface="+mn-lt"/>
                <a:cs typeface="Tahoma"/>
              </a:rPr>
              <a:t>certain</a:t>
            </a:r>
            <a:r>
              <a:rPr sz="2400" spc="-8" dirty="0">
                <a:latin typeface="+mn-lt"/>
                <a:cs typeface="Tahoma"/>
              </a:rPr>
              <a:t> </a:t>
            </a:r>
            <a:r>
              <a:rPr sz="2400" spc="-20" dirty="0">
                <a:latin typeface="+mn-lt"/>
                <a:cs typeface="Tahoma"/>
              </a:rPr>
              <a:t>to</a:t>
            </a:r>
            <a:r>
              <a:rPr sz="2400" spc="-8" dirty="0">
                <a:latin typeface="+mn-lt"/>
                <a:cs typeface="Tahoma"/>
              </a:rPr>
              <a:t> </a:t>
            </a:r>
            <a:r>
              <a:rPr sz="2400" spc="2" dirty="0">
                <a:latin typeface="+mn-lt"/>
                <a:cs typeface="Tahoma"/>
              </a:rPr>
              <a:t>place</a:t>
            </a:r>
            <a:r>
              <a:rPr sz="2400" spc="-8" dirty="0">
                <a:latin typeface="+mn-lt"/>
                <a:cs typeface="Tahoma"/>
              </a:rPr>
              <a:t> </a:t>
            </a:r>
            <a:r>
              <a:rPr sz="2400" spc="-13" dirty="0">
                <a:latin typeface="+mn-lt"/>
                <a:cs typeface="Tahoma"/>
              </a:rPr>
              <a:t>the</a:t>
            </a:r>
            <a:r>
              <a:rPr sz="2400" spc="-8" dirty="0">
                <a:latin typeface="+mn-lt"/>
                <a:cs typeface="Tahoma"/>
              </a:rPr>
              <a:t> follow-up </a:t>
            </a:r>
            <a:r>
              <a:rPr sz="2400" dirty="0">
                <a:latin typeface="+mn-lt"/>
                <a:cs typeface="Tahoma"/>
              </a:rPr>
              <a:t>action</a:t>
            </a:r>
            <a:r>
              <a:rPr sz="2400" spc="-8" dirty="0">
                <a:latin typeface="+mn-lt"/>
                <a:cs typeface="Tahoma"/>
              </a:rPr>
              <a:t> </a:t>
            </a:r>
            <a:r>
              <a:rPr sz="2400" spc="-23" dirty="0">
                <a:latin typeface="+mn-lt"/>
                <a:cs typeface="Tahoma"/>
              </a:rPr>
              <a:t>on</a:t>
            </a:r>
            <a:r>
              <a:rPr sz="2400" spc="-8" dirty="0">
                <a:latin typeface="+mn-lt"/>
                <a:cs typeface="Tahoma"/>
              </a:rPr>
              <a:t> </a:t>
            </a:r>
            <a:r>
              <a:rPr sz="2400" spc="-13" dirty="0">
                <a:latin typeface="+mn-lt"/>
                <a:cs typeface="Tahoma"/>
              </a:rPr>
              <a:t>the</a:t>
            </a:r>
            <a:r>
              <a:rPr sz="2400" spc="-8" dirty="0">
                <a:latin typeface="+mn-lt"/>
                <a:cs typeface="Tahoma"/>
              </a:rPr>
              <a:t> </a:t>
            </a:r>
            <a:r>
              <a:rPr sz="2400" dirty="0">
                <a:latin typeface="+mn-lt"/>
                <a:cs typeface="Tahoma"/>
              </a:rPr>
              <a:t>action</a:t>
            </a:r>
            <a:r>
              <a:rPr sz="2400" spc="-8" dirty="0">
                <a:latin typeface="+mn-lt"/>
                <a:cs typeface="Tahoma"/>
              </a:rPr>
              <a:t> </a:t>
            </a:r>
            <a:r>
              <a:rPr sz="2400" spc="13" dirty="0">
                <a:latin typeface="+mn-lt"/>
                <a:cs typeface="Tahoma"/>
              </a:rPr>
              <a:t>list.</a:t>
            </a:r>
          </a:p>
        </p:txBody>
      </p:sp>
      <p:sp>
        <p:nvSpPr>
          <p:cNvPr id="13" name="object 13"/>
          <p:cNvSpPr txBox="1"/>
          <p:nvPr/>
        </p:nvSpPr>
        <p:spPr>
          <a:xfrm>
            <a:off x="6246512" y="5735786"/>
            <a:ext cx="103909" cy="70917"/>
          </a:xfrm>
          <a:prstGeom prst="rect">
            <a:avLst/>
          </a:prstGeom>
        </p:spPr>
        <p:txBody>
          <a:bodyPr vert="horz" wrap="square" lIns="0" tIns="0" rIns="0" bIns="0" rtlCol="0">
            <a:spAutoFit/>
          </a:bodyPr>
          <a:lstStyle/>
          <a:p>
            <a:pPr marL="6494"/>
            <a:r>
              <a:rPr sz="461" spc="13" dirty="0">
                <a:solidFill>
                  <a:srgbClr val="FFFFFF"/>
                </a:solidFill>
                <a:latin typeface="Tahoma"/>
                <a:cs typeface="Tahoma"/>
              </a:rPr>
              <a:t>9-3</a:t>
            </a:r>
            <a:endParaRPr sz="461" dirty="0">
              <a:latin typeface="Tahoma"/>
              <a:cs typeface="Tahoma"/>
            </a:endParaRPr>
          </a:p>
        </p:txBody>
      </p:sp>
      <p:sp>
        <p:nvSpPr>
          <p:cNvPr id="14" name="Slide Number Placeholder 13"/>
          <p:cNvSpPr>
            <a:spLocks noGrp="1"/>
          </p:cNvSpPr>
          <p:nvPr>
            <p:ph type="sldNum" sz="quarter" idx="4294967295"/>
          </p:nvPr>
        </p:nvSpPr>
        <p:spPr>
          <a:xfrm>
            <a:off x="8499735" y="5657563"/>
            <a:ext cx="187067" cy="207746"/>
          </a:xfrm>
          <a:prstGeom prst="rect">
            <a:avLst/>
          </a:prstGeom>
        </p:spPr>
        <p:txBody>
          <a:bodyPr/>
          <a:lstStyle/>
          <a:p>
            <a:fld id="{86CB4B4D-7CA3-9044-876B-883B54F8677D}" type="slidenum">
              <a:rPr lang="en-US" smtClean="0"/>
              <a:pPr/>
              <a:t>51</a:t>
            </a:fld>
            <a:endParaRPr lang="en-US" dirty="0"/>
          </a:p>
        </p:txBody>
      </p:sp>
    </p:spTree>
    <p:extLst>
      <p:ext uri="{BB962C8B-B14F-4D97-AF65-F5344CB8AC3E}">
        <p14:creationId xmlns:p14="http://schemas.microsoft.com/office/powerpoint/2010/main" val="345564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6246512" y="5735786"/>
            <a:ext cx="103909" cy="70917"/>
          </a:xfrm>
          <a:prstGeom prst="rect">
            <a:avLst/>
          </a:prstGeom>
        </p:spPr>
        <p:txBody>
          <a:bodyPr vert="horz" wrap="square" lIns="0" tIns="0" rIns="0" bIns="0" rtlCol="0">
            <a:spAutoFit/>
          </a:bodyPr>
          <a:lstStyle/>
          <a:p>
            <a:pPr marL="6494"/>
            <a:r>
              <a:rPr sz="461" spc="13" dirty="0">
                <a:solidFill>
                  <a:srgbClr val="FFFFFF"/>
                </a:solidFill>
                <a:latin typeface="Tahoma"/>
                <a:cs typeface="Tahoma"/>
              </a:rPr>
              <a:t>8-5</a:t>
            </a:r>
            <a:endParaRPr sz="461" dirty="0">
              <a:latin typeface="Tahoma"/>
              <a:cs typeface="Tahoma"/>
            </a:endParaRPr>
          </a:p>
        </p:txBody>
      </p:sp>
      <p:sp>
        <p:nvSpPr>
          <p:cNvPr id="9" name="object 9"/>
          <p:cNvSpPr txBox="1">
            <a:spLocks noGrp="1"/>
          </p:cNvSpPr>
          <p:nvPr>
            <p:ph type="title"/>
          </p:nvPr>
        </p:nvSpPr>
        <p:spPr>
          <a:xfrm>
            <a:off x="1038211" y="762000"/>
            <a:ext cx="7516957" cy="329577"/>
          </a:xfrm>
          <a:prstGeom prst="rect">
            <a:avLst/>
          </a:prstGeom>
        </p:spPr>
        <p:txBody>
          <a:bodyPr vert="horz" wrap="square" lIns="0" tIns="0" rIns="0" bIns="0" rtlCol="0" anchor="ctr" anchorCtr="0">
            <a:spAutoFit/>
          </a:bodyPr>
          <a:lstStyle/>
          <a:p>
            <a:pPr marL="6494">
              <a:lnSpc>
                <a:spcPts val="2192"/>
              </a:lnSpc>
            </a:pPr>
            <a:r>
              <a:rPr spc="-125" dirty="0" smtClean="0">
                <a:latin typeface="Franklin Gothic Book" panose="020B0503020102020204" pitchFamily="34" charset="0"/>
                <a:cs typeface="Trebuchet MS"/>
              </a:rPr>
              <a:t>Ge</a:t>
            </a:r>
            <a:r>
              <a:rPr spc="-67" dirty="0" smtClean="0">
                <a:latin typeface="Franklin Gothic Book" panose="020B0503020102020204" pitchFamily="34" charset="0"/>
                <a:cs typeface="Trebuchet MS"/>
              </a:rPr>
              <a:t>t</a:t>
            </a:r>
            <a:r>
              <a:rPr spc="-31" dirty="0" smtClean="0">
                <a:latin typeface="Franklin Gothic Book" panose="020B0503020102020204" pitchFamily="34" charset="0"/>
                <a:cs typeface="Trebuchet MS"/>
              </a:rPr>
              <a:t> </a:t>
            </a:r>
            <a:r>
              <a:rPr spc="-100" dirty="0">
                <a:latin typeface="Franklin Gothic Book" panose="020B0503020102020204" pitchFamily="34" charset="0"/>
                <a:cs typeface="Trebuchet MS"/>
              </a:rPr>
              <a:t>Peopl</a:t>
            </a:r>
            <a:r>
              <a:rPr spc="-87" dirty="0">
                <a:latin typeface="Franklin Gothic Book" panose="020B0503020102020204" pitchFamily="34" charset="0"/>
                <a:cs typeface="Trebuchet MS"/>
              </a:rPr>
              <a:t>e</a:t>
            </a:r>
            <a:r>
              <a:rPr spc="-31" dirty="0">
                <a:latin typeface="Franklin Gothic Book" panose="020B0503020102020204" pitchFamily="34" charset="0"/>
                <a:cs typeface="Trebuchet MS"/>
              </a:rPr>
              <a:t> </a:t>
            </a:r>
            <a:r>
              <a:rPr i="1" spc="-102" dirty="0">
                <a:latin typeface="Franklin Gothic Book" panose="020B0503020102020204" pitchFamily="34" charset="0"/>
                <a:cs typeface="Trebuchet MS"/>
              </a:rPr>
              <a:t>Involve</a:t>
            </a:r>
            <a:r>
              <a:rPr i="1" spc="-98" dirty="0">
                <a:latin typeface="Franklin Gothic Book" panose="020B0503020102020204" pitchFamily="34" charset="0"/>
                <a:cs typeface="Trebuchet MS"/>
              </a:rPr>
              <a:t>d</a:t>
            </a:r>
            <a:r>
              <a:rPr i="1" spc="-31" dirty="0">
                <a:latin typeface="Franklin Gothic Book" panose="020B0503020102020204" pitchFamily="34" charset="0"/>
                <a:cs typeface="Trebuchet MS"/>
              </a:rPr>
              <a:t> </a:t>
            </a:r>
            <a:r>
              <a:rPr i="1" spc="-84" dirty="0">
                <a:latin typeface="Franklin Gothic Book" panose="020B0503020102020204" pitchFamily="34" charset="0"/>
                <a:cs typeface="Trebuchet MS"/>
              </a:rPr>
              <a:t>an</a:t>
            </a:r>
            <a:r>
              <a:rPr i="1" spc="-67" dirty="0">
                <a:latin typeface="Franklin Gothic Book" panose="020B0503020102020204" pitchFamily="34" charset="0"/>
                <a:cs typeface="Trebuchet MS"/>
              </a:rPr>
              <a:t>d</a:t>
            </a:r>
            <a:r>
              <a:rPr i="1" spc="-31" dirty="0">
                <a:latin typeface="Franklin Gothic Book" panose="020B0503020102020204" pitchFamily="34" charset="0"/>
                <a:cs typeface="Trebuchet MS"/>
              </a:rPr>
              <a:t> </a:t>
            </a:r>
            <a:r>
              <a:rPr i="1" spc="-62" dirty="0">
                <a:latin typeface="Franklin Gothic Book" panose="020B0503020102020204" pitchFamily="34" charset="0"/>
                <a:cs typeface="Trebuchet MS"/>
              </a:rPr>
              <a:t>Moving</a:t>
            </a:r>
          </a:p>
        </p:txBody>
      </p:sp>
      <p:sp>
        <p:nvSpPr>
          <p:cNvPr id="10" name="object 10"/>
          <p:cNvSpPr txBox="1"/>
          <p:nvPr/>
        </p:nvSpPr>
        <p:spPr>
          <a:xfrm>
            <a:off x="381000" y="1485584"/>
            <a:ext cx="8305802" cy="3929794"/>
          </a:xfrm>
          <a:prstGeom prst="rect">
            <a:avLst/>
          </a:prstGeom>
        </p:spPr>
        <p:txBody>
          <a:bodyPr vert="horz" wrap="square" lIns="0" tIns="0" rIns="0" bIns="0" rtlCol="0">
            <a:spAutoFit/>
          </a:bodyPr>
          <a:lstStyle/>
          <a:p>
            <a:pPr marL="349394" marR="2598" indent="-342900">
              <a:lnSpc>
                <a:spcPct val="133300"/>
              </a:lnSpc>
              <a:buFont typeface="Arial" panose="020B0604020202020204" pitchFamily="34" charset="0"/>
              <a:buChar char="•"/>
              <a:tabLst>
                <a:tab pos="2887297" algn="l"/>
              </a:tabLst>
            </a:pPr>
            <a:r>
              <a:rPr lang="en-US" sz="2400" dirty="0">
                <a:cs typeface="Tahoma"/>
              </a:rPr>
              <a:t>S</a:t>
            </a:r>
            <a:r>
              <a:rPr lang="en-US" sz="2400" spc="-8" dirty="0" smtClean="0">
                <a:cs typeface="Tahoma"/>
              </a:rPr>
              <a:t>tand </a:t>
            </a:r>
            <a:r>
              <a:rPr sz="2400" spc="2" dirty="0" smtClean="0">
                <a:cs typeface="Tahoma"/>
              </a:rPr>
              <a:t>periodically</a:t>
            </a:r>
            <a:r>
              <a:rPr sz="2400" dirty="0" smtClean="0">
                <a:cs typeface="Tahoma"/>
              </a:rPr>
              <a:t> </a:t>
            </a:r>
            <a:r>
              <a:rPr sz="2400" spc="-23" dirty="0">
                <a:cs typeface="Tahoma"/>
              </a:rPr>
              <a:t>when</a:t>
            </a:r>
            <a:r>
              <a:rPr sz="2400" spc="-8" dirty="0">
                <a:cs typeface="Tahoma"/>
              </a:rPr>
              <a:t> </a:t>
            </a:r>
            <a:r>
              <a:rPr sz="2400" spc="-5" dirty="0">
                <a:cs typeface="Tahoma"/>
              </a:rPr>
              <a:t>leading</a:t>
            </a:r>
            <a:r>
              <a:rPr sz="2400" spc="-8" dirty="0">
                <a:cs typeface="Tahoma"/>
              </a:rPr>
              <a:t> </a:t>
            </a:r>
            <a:r>
              <a:rPr lang="en-US" sz="2400" spc="-8" dirty="0" smtClean="0">
                <a:cs typeface="Tahoma"/>
              </a:rPr>
              <a:t>even </a:t>
            </a:r>
            <a:r>
              <a:rPr sz="2400" spc="-5" dirty="0" smtClean="0">
                <a:cs typeface="Tahoma"/>
              </a:rPr>
              <a:t>virtual</a:t>
            </a:r>
            <a:r>
              <a:rPr sz="2400" spc="-8" dirty="0" smtClean="0">
                <a:cs typeface="Tahoma"/>
              </a:rPr>
              <a:t> </a:t>
            </a:r>
            <a:r>
              <a:rPr sz="2400" spc="-5" dirty="0">
                <a:cs typeface="Tahoma"/>
              </a:rPr>
              <a:t>sessions.</a:t>
            </a:r>
            <a:r>
              <a:rPr sz="2400" spc="-8" dirty="0">
                <a:cs typeface="Tahoma"/>
              </a:rPr>
              <a:t> </a:t>
            </a:r>
            <a:r>
              <a:rPr sz="2400" spc="8" dirty="0">
                <a:cs typeface="Tahoma"/>
              </a:rPr>
              <a:t>By</a:t>
            </a:r>
            <a:r>
              <a:rPr sz="2400" spc="-8" dirty="0">
                <a:cs typeface="Tahoma"/>
              </a:rPr>
              <a:t> </a:t>
            </a:r>
            <a:r>
              <a:rPr sz="2400" spc="-5" dirty="0">
                <a:cs typeface="Tahoma"/>
              </a:rPr>
              <a:t>standing,</a:t>
            </a:r>
            <a:r>
              <a:rPr sz="2400" spc="-8" dirty="0">
                <a:cs typeface="Tahoma"/>
              </a:rPr>
              <a:t> </a:t>
            </a:r>
            <a:r>
              <a:rPr sz="2400" spc="-20" dirty="0">
                <a:cs typeface="Tahoma"/>
              </a:rPr>
              <a:t>our</a:t>
            </a:r>
            <a:r>
              <a:rPr sz="2400" spc="-8" dirty="0">
                <a:cs typeface="Tahoma"/>
              </a:rPr>
              <a:t> </a:t>
            </a:r>
            <a:r>
              <a:rPr sz="2400" spc="-28" dirty="0">
                <a:cs typeface="Tahoma"/>
              </a:rPr>
              <a:t>energy</a:t>
            </a:r>
            <a:r>
              <a:rPr sz="2400" spc="-8" dirty="0">
                <a:cs typeface="Tahoma"/>
              </a:rPr>
              <a:t> </a:t>
            </a:r>
            <a:r>
              <a:rPr sz="2400" spc="-5" dirty="0">
                <a:cs typeface="Tahoma"/>
              </a:rPr>
              <a:t>naturally</a:t>
            </a:r>
            <a:r>
              <a:rPr sz="2400" spc="-8" dirty="0">
                <a:cs typeface="Tahoma"/>
              </a:rPr>
              <a:t> </a:t>
            </a:r>
            <a:r>
              <a:rPr sz="2400" spc="-5" dirty="0">
                <a:cs typeface="Tahoma"/>
              </a:rPr>
              <a:t>increases</a:t>
            </a:r>
            <a:r>
              <a:rPr sz="2400" spc="-8" dirty="0">
                <a:cs typeface="Tahoma"/>
              </a:rPr>
              <a:t> </a:t>
            </a:r>
            <a:r>
              <a:rPr sz="2400" spc="-11" dirty="0">
                <a:cs typeface="Tahoma"/>
              </a:rPr>
              <a:t>and</a:t>
            </a:r>
            <a:r>
              <a:rPr sz="2400" spc="-5" dirty="0">
                <a:cs typeface="Tahoma"/>
              </a:rPr>
              <a:t> </a:t>
            </a:r>
            <a:r>
              <a:rPr sz="2400" spc="-13" dirty="0">
                <a:cs typeface="Tahoma"/>
              </a:rPr>
              <a:t>improves</a:t>
            </a:r>
            <a:r>
              <a:rPr sz="2400" spc="-8" dirty="0">
                <a:cs typeface="Tahoma"/>
              </a:rPr>
              <a:t> </a:t>
            </a:r>
            <a:r>
              <a:rPr sz="2400" spc="-13" dirty="0">
                <a:cs typeface="Tahoma"/>
              </a:rPr>
              <a:t>the</a:t>
            </a:r>
            <a:r>
              <a:rPr sz="2400" spc="-8" dirty="0">
                <a:cs typeface="Tahoma"/>
              </a:rPr>
              <a:t> </a:t>
            </a:r>
            <a:r>
              <a:rPr sz="2400" spc="-28" dirty="0">
                <a:cs typeface="Tahoma"/>
              </a:rPr>
              <a:t>energy</a:t>
            </a:r>
            <a:r>
              <a:rPr sz="2400" spc="-8" dirty="0">
                <a:cs typeface="Tahoma"/>
              </a:rPr>
              <a:t> </a:t>
            </a:r>
            <a:r>
              <a:rPr sz="2400" spc="-5" dirty="0">
                <a:cs typeface="Tahoma"/>
              </a:rPr>
              <a:t>associated</a:t>
            </a:r>
            <a:r>
              <a:rPr sz="2400" spc="-8" dirty="0">
                <a:cs typeface="Tahoma"/>
              </a:rPr>
              <a:t> with </a:t>
            </a:r>
            <a:r>
              <a:rPr sz="2400" spc="-13" dirty="0">
                <a:cs typeface="Tahoma"/>
              </a:rPr>
              <a:t>the</a:t>
            </a:r>
            <a:r>
              <a:rPr sz="2400" spc="-8" dirty="0">
                <a:cs typeface="Tahoma"/>
              </a:rPr>
              <a:t> </a:t>
            </a:r>
            <a:r>
              <a:rPr sz="2400" spc="-5" dirty="0">
                <a:cs typeface="Tahoma"/>
              </a:rPr>
              <a:t>virtual</a:t>
            </a:r>
            <a:r>
              <a:rPr sz="2400" spc="-8" dirty="0">
                <a:cs typeface="Tahoma"/>
              </a:rPr>
              <a:t> </a:t>
            </a:r>
            <a:r>
              <a:rPr sz="2400" spc="-5" dirty="0" smtClean="0">
                <a:cs typeface="Tahoma"/>
              </a:rPr>
              <a:t>session.</a:t>
            </a:r>
            <a:endParaRPr lang="en-US" sz="2400" spc="-5" dirty="0">
              <a:cs typeface="Tahoma"/>
            </a:endParaRPr>
          </a:p>
          <a:p>
            <a:pPr marL="349394" marR="2598" indent="-342900">
              <a:lnSpc>
                <a:spcPct val="133300"/>
              </a:lnSpc>
              <a:buFont typeface="Arial" panose="020B0604020202020204" pitchFamily="34" charset="0"/>
              <a:buChar char="•"/>
              <a:tabLst>
                <a:tab pos="2887297" algn="l"/>
              </a:tabLst>
            </a:pPr>
            <a:r>
              <a:rPr lang="en-US" sz="2400" spc="-5" dirty="0" smtClean="0">
                <a:cs typeface="Tahoma"/>
              </a:rPr>
              <a:t>U</a:t>
            </a:r>
            <a:r>
              <a:rPr sz="2400" spc="8" dirty="0" smtClean="0">
                <a:cs typeface="Tahoma"/>
              </a:rPr>
              <a:t>se</a:t>
            </a:r>
            <a:r>
              <a:rPr sz="2400" spc="-8" dirty="0" smtClean="0">
                <a:cs typeface="Tahoma"/>
              </a:rPr>
              <a:t> </a:t>
            </a:r>
            <a:r>
              <a:rPr sz="2400" spc="-13" dirty="0">
                <a:cs typeface="Tahoma"/>
              </a:rPr>
              <a:t>the</a:t>
            </a:r>
            <a:r>
              <a:rPr sz="2400" spc="-8" dirty="0">
                <a:cs typeface="Tahoma"/>
              </a:rPr>
              <a:t> </a:t>
            </a:r>
            <a:r>
              <a:rPr sz="2400" spc="5" dirty="0">
                <a:cs typeface="Tahoma"/>
              </a:rPr>
              <a:t>roll</a:t>
            </a:r>
            <a:r>
              <a:rPr sz="2400" spc="-8" dirty="0">
                <a:cs typeface="Tahoma"/>
              </a:rPr>
              <a:t> </a:t>
            </a:r>
            <a:r>
              <a:rPr sz="2400" spc="18" dirty="0">
                <a:cs typeface="Tahoma"/>
              </a:rPr>
              <a:t>call</a:t>
            </a:r>
            <a:r>
              <a:rPr sz="2400" spc="-8" dirty="0">
                <a:cs typeface="Tahoma"/>
              </a:rPr>
              <a:t> </a:t>
            </a:r>
            <a:r>
              <a:rPr sz="2400" spc="15" dirty="0">
                <a:cs typeface="Tahoma"/>
              </a:rPr>
              <a:t>list</a:t>
            </a:r>
            <a:r>
              <a:rPr sz="2400" spc="-8" dirty="0">
                <a:cs typeface="Tahoma"/>
              </a:rPr>
              <a:t> frequently </a:t>
            </a:r>
            <a:r>
              <a:rPr sz="2400" spc="-11" dirty="0">
                <a:cs typeface="Tahoma"/>
              </a:rPr>
              <a:t>and</a:t>
            </a:r>
            <a:r>
              <a:rPr sz="2400" spc="-8" dirty="0">
                <a:cs typeface="Tahoma"/>
              </a:rPr>
              <a:t> </a:t>
            </a:r>
            <a:r>
              <a:rPr sz="2400" spc="-5" dirty="0">
                <a:cs typeface="Tahoma"/>
              </a:rPr>
              <a:t>track</a:t>
            </a:r>
            <a:r>
              <a:rPr sz="2400" spc="-8" dirty="0">
                <a:cs typeface="Tahoma"/>
              </a:rPr>
              <a:t> </a:t>
            </a:r>
            <a:r>
              <a:rPr sz="2400" dirty="0">
                <a:cs typeface="Tahoma"/>
              </a:rPr>
              <a:t>contribution</a:t>
            </a:r>
            <a:r>
              <a:rPr sz="2400" spc="-8" dirty="0">
                <a:cs typeface="Tahoma"/>
              </a:rPr>
              <a:t> </a:t>
            </a:r>
            <a:r>
              <a:rPr sz="2400" spc="-5" dirty="0">
                <a:cs typeface="Tahoma"/>
              </a:rPr>
              <a:t>while</a:t>
            </a:r>
            <a:r>
              <a:rPr sz="2400" spc="-8" dirty="0">
                <a:cs typeface="Tahoma"/>
              </a:rPr>
              <a:t> </a:t>
            </a:r>
            <a:r>
              <a:rPr sz="2400" dirty="0">
                <a:cs typeface="Tahoma"/>
              </a:rPr>
              <a:t>conducting</a:t>
            </a:r>
            <a:r>
              <a:rPr sz="2400" spc="-8" dirty="0">
                <a:cs typeface="Tahoma"/>
              </a:rPr>
              <a:t> </a:t>
            </a:r>
            <a:r>
              <a:rPr sz="2400" spc="-13" dirty="0">
                <a:cs typeface="Tahoma"/>
              </a:rPr>
              <a:t>round</a:t>
            </a:r>
            <a:r>
              <a:rPr sz="2400" spc="-8" dirty="0">
                <a:cs typeface="Tahoma"/>
              </a:rPr>
              <a:t> </a:t>
            </a:r>
            <a:r>
              <a:rPr sz="2400" spc="-5" dirty="0">
                <a:cs typeface="Tahoma"/>
              </a:rPr>
              <a:t>robins</a:t>
            </a:r>
            <a:r>
              <a:rPr sz="2400" spc="-8" dirty="0">
                <a:cs typeface="Tahoma"/>
              </a:rPr>
              <a:t> </a:t>
            </a:r>
            <a:r>
              <a:rPr sz="2400" spc="-11" dirty="0">
                <a:cs typeface="Tahoma"/>
              </a:rPr>
              <a:t>and</a:t>
            </a:r>
            <a:r>
              <a:rPr sz="2400" spc="-8" dirty="0">
                <a:cs typeface="Tahoma"/>
              </a:rPr>
              <a:t> </a:t>
            </a:r>
            <a:r>
              <a:rPr sz="2400" spc="13" dirty="0">
                <a:cs typeface="Tahoma"/>
              </a:rPr>
              <a:t>mini</a:t>
            </a:r>
            <a:r>
              <a:rPr sz="2400" spc="-8" dirty="0">
                <a:cs typeface="Tahoma"/>
              </a:rPr>
              <a:t> </a:t>
            </a:r>
            <a:r>
              <a:rPr sz="2400" spc="-13" dirty="0">
                <a:cs typeface="Tahoma"/>
              </a:rPr>
              <a:t>round</a:t>
            </a:r>
            <a:r>
              <a:rPr sz="2400" spc="-8" dirty="0">
                <a:cs typeface="Tahoma"/>
              </a:rPr>
              <a:t> </a:t>
            </a:r>
            <a:r>
              <a:rPr sz="2400" spc="-5" dirty="0" smtClean="0">
                <a:cs typeface="Tahoma"/>
              </a:rPr>
              <a:t>robins.</a:t>
            </a:r>
            <a:endParaRPr lang="en-US" sz="2400" dirty="0">
              <a:cs typeface="Tahoma"/>
            </a:endParaRPr>
          </a:p>
          <a:p>
            <a:pPr marL="349394" marR="2598" indent="-342900">
              <a:lnSpc>
                <a:spcPct val="133300"/>
              </a:lnSpc>
              <a:buFont typeface="Arial" panose="020B0604020202020204" pitchFamily="34" charset="0"/>
              <a:buChar char="•"/>
              <a:tabLst>
                <a:tab pos="2887297" algn="l"/>
              </a:tabLst>
            </a:pPr>
            <a:r>
              <a:rPr lang="en-US" sz="2400" spc="-31" dirty="0">
                <a:cs typeface="Tahoma"/>
              </a:rPr>
              <a:t>V</a:t>
            </a:r>
            <a:r>
              <a:rPr sz="2400" spc="-31" dirty="0" smtClean="0">
                <a:cs typeface="Tahoma"/>
              </a:rPr>
              <a:t>ary</a:t>
            </a:r>
            <a:r>
              <a:rPr sz="2400" spc="-8" dirty="0" smtClean="0">
                <a:cs typeface="Tahoma"/>
              </a:rPr>
              <a:t> </a:t>
            </a:r>
            <a:r>
              <a:rPr sz="2400" spc="-23" dirty="0">
                <a:cs typeface="Tahoma"/>
              </a:rPr>
              <a:t>engagement</a:t>
            </a:r>
            <a:r>
              <a:rPr sz="2400" spc="-8" dirty="0">
                <a:cs typeface="Tahoma"/>
              </a:rPr>
              <a:t> </a:t>
            </a:r>
            <a:r>
              <a:rPr sz="2400" spc="5" dirty="0">
                <a:cs typeface="Tahoma"/>
              </a:rPr>
              <a:t>activities</a:t>
            </a:r>
            <a:r>
              <a:rPr sz="2400" spc="-8" dirty="0">
                <a:cs typeface="Tahoma"/>
              </a:rPr>
              <a:t> </a:t>
            </a:r>
            <a:r>
              <a:rPr sz="2400" spc="-18" dirty="0">
                <a:cs typeface="Tahoma"/>
              </a:rPr>
              <a:t>for</a:t>
            </a:r>
            <a:r>
              <a:rPr sz="2400" spc="-8" dirty="0">
                <a:cs typeface="Tahoma"/>
              </a:rPr>
              <a:t> </a:t>
            </a:r>
            <a:r>
              <a:rPr sz="2400" spc="-5" dirty="0">
                <a:cs typeface="Tahoma"/>
              </a:rPr>
              <a:t>increased</a:t>
            </a:r>
            <a:r>
              <a:rPr sz="2400" spc="-8" dirty="0">
                <a:cs typeface="Tahoma"/>
              </a:rPr>
              <a:t> </a:t>
            </a:r>
            <a:r>
              <a:rPr sz="2400" spc="-5" dirty="0" smtClean="0">
                <a:cs typeface="Tahoma"/>
              </a:rPr>
              <a:t>interest.</a:t>
            </a:r>
            <a:endParaRPr lang="en-US" sz="2400" dirty="0">
              <a:cs typeface="Tahoma"/>
            </a:endParaRPr>
          </a:p>
          <a:p>
            <a:pPr marL="349394" marR="2598" indent="-342900">
              <a:lnSpc>
                <a:spcPct val="133300"/>
              </a:lnSpc>
              <a:buFont typeface="Arial" panose="020B0604020202020204" pitchFamily="34" charset="0"/>
              <a:buChar char="•"/>
              <a:tabLst>
                <a:tab pos="2887297" algn="l"/>
              </a:tabLst>
            </a:pPr>
            <a:r>
              <a:rPr sz="2400" spc="2" dirty="0" smtClean="0">
                <a:cs typeface="Tahoma"/>
              </a:rPr>
              <a:t>Praise</a:t>
            </a:r>
            <a:r>
              <a:rPr sz="2400" spc="-8" dirty="0" smtClean="0">
                <a:cs typeface="Tahoma"/>
              </a:rPr>
              <a:t> </a:t>
            </a:r>
            <a:r>
              <a:rPr sz="2400" spc="2" dirty="0">
                <a:cs typeface="Tahoma"/>
              </a:rPr>
              <a:t>participant</a:t>
            </a:r>
            <a:r>
              <a:rPr sz="2400" spc="-8" dirty="0">
                <a:cs typeface="Tahoma"/>
              </a:rPr>
              <a:t> </a:t>
            </a:r>
            <a:r>
              <a:rPr sz="2400" dirty="0">
                <a:cs typeface="Tahoma"/>
              </a:rPr>
              <a:t>contributions</a:t>
            </a:r>
            <a:r>
              <a:rPr sz="2400" spc="-8" dirty="0">
                <a:cs typeface="Tahoma"/>
              </a:rPr>
              <a:t> </a:t>
            </a:r>
            <a:r>
              <a:rPr sz="2400" spc="-15" dirty="0">
                <a:cs typeface="Tahoma"/>
              </a:rPr>
              <a:t>throughout</a:t>
            </a:r>
            <a:r>
              <a:rPr sz="2400" spc="-8" dirty="0">
                <a:cs typeface="Tahoma"/>
              </a:rPr>
              <a:t> </a:t>
            </a:r>
            <a:r>
              <a:rPr sz="2400" spc="-13" dirty="0">
                <a:cs typeface="Tahoma"/>
              </a:rPr>
              <a:t>the</a:t>
            </a:r>
            <a:r>
              <a:rPr sz="2400" spc="-8" dirty="0">
                <a:cs typeface="Tahoma"/>
              </a:rPr>
              <a:t> </a:t>
            </a:r>
            <a:r>
              <a:rPr sz="2400" spc="-5" dirty="0">
                <a:cs typeface="Tahoma"/>
              </a:rPr>
              <a:t>virtual</a:t>
            </a:r>
            <a:r>
              <a:rPr sz="2400" spc="-8" dirty="0">
                <a:cs typeface="Tahoma"/>
              </a:rPr>
              <a:t> </a:t>
            </a:r>
            <a:r>
              <a:rPr sz="2400" spc="-5" dirty="0">
                <a:cs typeface="Tahoma"/>
              </a:rPr>
              <a:t>session.</a:t>
            </a:r>
            <a:endParaRPr sz="2400" dirty="0">
              <a:cs typeface="Tahoma"/>
            </a:endParaRPr>
          </a:p>
        </p:txBody>
      </p:sp>
      <p:sp>
        <p:nvSpPr>
          <p:cNvPr id="13" name="Slide Number Placeholder 12"/>
          <p:cNvSpPr>
            <a:spLocks noGrp="1"/>
          </p:cNvSpPr>
          <p:nvPr>
            <p:ph type="sldNum" sz="quarter" idx="4294967295"/>
          </p:nvPr>
        </p:nvSpPr>
        <p:spPr>
          <a:xfrm>
            <a:off x="8499735" y="5657563"/>
            <a:ext cx="187067" cy="207746"/>
          </a:xfrm>
          <a:prstGeom prst="rect">
            <a:avLst/>
          </a:prstGeom>
        </p:spPr>
        <p:txBody>
          <a:bodyPr/>
          <a:lstStyle/>
          <a:p>
            <a:fld id="{86CB4B4D-7CA3-9044-876B-883B54F8677D}" type="slidenum">
              <a:rPr lang="en-US" smtClean="0"/>
              <a:pPr/>
              <a:t>52</a:t>
            </a:fld>
            <a:endParaRPr lang="en-US" dirty="0"/>
          </a:p>
        </p:txBody>
      </p:sp>
    </p:spTree>
    <p:extLst>
      <p:ext uri="{BB962C8B-B14F-4D97-AF65-F5344CB8AC3E}">
        <p14:creationId xmlns:p14="http://schemas.microsoft.com/office/powerpoint/2010/main" val="925379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1720"/>
          </a:xfrm>
        </p:spPr>
        <p:txBody>
          <a:bodyPr/>
          <a:lstStyle/>
          <a:p>
            <a:pPr algn="ctr"/>
            <a:r>
              <a:rPr lang="en-US" dirty="0" smtClean="0"/>
              <a:t>Review: the well developed meeting</a:t>
            </a:r>
            <a:endParaRPr lang="en-US" dirty="0"/>
          </a:p>
        </p:txBody>
      </p:sp>
      <p:sp>
        <p:nvSpPr>
          <p:cNvPr id="4" name="Content Placeholder 3"/>
          <p:cNvSpPr>
            <a:spLocks noGrp="1"/>
          </p:cNvSpPr>
          <p:nvPr>
            <p:ph sz="half" idx="2"/>
          </p:nvPr>
        </p:nvSpPr>
        <p:spPr>
          <a:xfrm>
            <a:off x="4724400" y="1637907"/>
            <a:ext cx="4343400" cy="4610493"/>
          </a:xfrm>
        </p:spPr>
        <p:txBody>
          <a:bodyPr/>
          <a:lstStyle/>
          <a:p>
            <a:r>
              <a:rPr lang="en-US" sz="2000" dirty="0" smtClean="0"/>
              <a:t>Thoughtful decision making</a:t>
            </a:r>
          </a:p>
          <a:p>
            <a:r>
              <a:rPr lang="en-US" sz="2000" dirty="0" smtClean="0"/>
              <a:t>Constructive conflict</a:t>
            </a:r>
          </a:p>
          <a:p>
            <a:r>
              <a:rPr lang="en-US" sz="2000" dirty="0" smtClean="0"/>
              <a:t>Positive, energetic participation</a:t>
            </a:r>
          </a:p>
          <a:p>
            <a:r>
              <a:rPr lang="en-US" sz="2000" dirty="0" smtClean="0"/>
              <a:t>Focused discussion</a:t>
            </a:r>
          </a:p>
          <a:p>
            <a:r>
              <a:rPr lang="en-US" sz="2000" dirty="0"/>
              <a:t>S</a:t>
            </a:r>
            <a:r>
              <a:rPr lang="en-US" sz="2000" dirty="0" smtClean="0"/>
              <a:t>teady meeting flow</a:t>
            </a:r>
          </a:p>
          <a:p>
            <a:endParaRPr lang="en-US" sz="2000" dirty="0" smtClean="0"/>
          </a:p>
          <a:p>
            <a:endParaRPr lang="en-US" sz="2000" dirty="0"/>
          </a:p>
          <a:p>
            <a:r>
              <a:rPr lang="en-US" sz="2000" dirty="0" smtClean="0"/>
              <a:t>Decisions reviewed</a:t>
            </a:r>
          </a:p>
          <a:p>
            <a:r>
              <a:rPr lang="en-US" sz="2000" dirty="0" smtClean="0"/>
              <a:t>Timely finish</a:t>
            </a:r>
          </a:p>
          <a:p>
            <a:r>
              <a:rPr lang="en-US" sz="2000" dirty="0" smtClean="0"/>
              <a:t>Summary provided</a:t>
            </a:r>
          </a:p>
          <a:p>
            <a:r>
              <a:rPr lang="en-US" sz="2000" dirty="0" smtClean="0"/>
              <a:t>Follow up on actions</a:t>
            </a:r>
            <a:endParaRPr lang="en-US" sz="2000" dirty="0"/>
          </a:p>
          <a:p>
            <a:endParaRPr lang="en-US" dirty="0"/>
          </a:p>
        </p:txBody>
      </p:sp>
      <p:sp>
        <p:nvSpPr>
          <p:cNvPr id="7" name="Flowchart: Process 6"/>
          <p:cNvSpPr/>
          <p:nvPr/>
        </p:nvSpPr>
        <p:spPr>
          <a:xfrm>
            <a:off x="381000" y="1063752"/>
            <a:ext cx="1676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Preparation</a:t>
            </a:r>
            <a:endParaRPr lang="en-US" dirty="0"/>
          </a:p>
        </p:txBody>
      </p:sp>
      <p:sp>
        <p:nvSpPr>
          <p:cNvPr id="9" name="Flowchart: Process 8"/>
          <p:cNvSpPr/>
          <p:nvPr/>
        </p:nvSpPr>
        <p:spPr>
          <a:xfrm>
            <a:off x="4724400" y="987552"/>
            <a:ext cx="1676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Execution</a:t>
            </a:r>
            <a:endParaRPr lang="en-US" dirty="0"/>
          </a:p>
        </p:txBody>
      </p:sp>
      <p:sp>
        <p:nvSpPr>
          <p:cNvPr id="10" name="Flowchart: Process 9"/>
          <p:cNvSpPr/>
          <p:nvPr/>
        </p:nvSpPr>
        <p:spPr>
          <a:xfrm>
            <a:off x="4724400" y="3578352"/>
            <a:ext cx="1676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Close</a:t>
            </a:r>
            <a:endParaRPr lang="en-US" dirty="0"/>
          </a:p>
        </p:txBody>
      </p:sp>
      <p:sp>
        <p:nvSpPr>
          <p:cNvPr id="11" name="Flowchart: Process 10"/>
          <p:cNvSpPr/>
          <p:nvPr/>
        </p:nvSpPr>
        <p:spPr>
          <a:xfrm>
            <a:off x="457200" y="3276600"/>
            <a:ext cx="1676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a:t>
            </a:r>
            <a:endParaRPr lang="en-US" dirty="0"/>
          </a:p>
        </p:txBody>
      </p:sp>
      <p:sp>
        <p:nvSpPr>
          <p:cNvPr id="12" name="Content Placeholder 11"/>
          <p:cNvSpPr>
            <a:spLocks noGrp="1"/>
          </p:cNvSpPr>
          <p:nvPr>
            <p:ph sz="half" idx="1"/>
          </p:nvPr>
        </p:nvSpPr>
        <p:spPr>
          <a:xfrm>
            <a:off x="304800" y="1697772"/>
            <a:ext cx="4343400" cy="4093428"/>
          </a:xfrm>
        </p:spPr>
        <p:txBody>
          <a:bodyPr/>
          <a:lstStyle/>
          <a:p>
            <a:r>
              <a:rPr lang="en-US" sz="2000" dirty="0" smtClean="0"/>
              <a:t>Clear purpose, products, agenda</a:t>
            </a:r>
          </a:p>
          <a:p>
            <a:r>
              <a:rPr lang="en-US" sz="2000" dirty="0" smtClean="0"/>
              <a:t>Advance notification</a:t>
            </a:r>
          </a:p>
          <a:p>
            <a:r>
              <a:rPr lang="en-US" sz="2000" dirty="0" smtClean="0"/>
              <a:t>Right people </a:t>
            </a:r>
          </a:p>
          <a:p>
            <a:r>
              <a:rPr lang="en-US" sz="2000" dirty="0" smtClean="0"/>
              <a:t>Right information</a:t>
            </a:r>
          </a:p>
          <a:p>
            <a:endParaRPr lang="en-US" sz="2000" dirty="0"/>
          </a:p>
          <a:p>
            <a:endParaRPr lang="en-US" sz="2000" dirty="0" smtClean="0"/>
          </a:p>
          <a:p>
            <a:r>
              <a:rPr lang="en-US" sz="2000" dirty="0" smtClean="0"/>
              <a:t>Timely start</a:t>
            </a:r>
          </a:p>
          <a:p>
            <a:r>
              <a:rPr lang="en-US" sz="2000" dirty="0" smtClean="0"/>
              <a:t>Purpose and products reviewed</a:t>
            </a:r>
          </a:p>
          <a:p>
            <a:r>
              <a:rPr lang="en-US" sz="2000" dirty="0" smtClean="0"/>
              <a:t>Key issues identified</a:t>
            </a:r>
          </a:p>
          <a:p>
            <a:r>
              <a:rPr lang="en-US" sz="2000" dirty="0" smtClean="0"/>
              <a:t>Agenda confirmed</a:t>
            </a:r>
          </a:p>
          <a:p>
            <a:r>
              <a:rPr lang="en-US" sz="2000" dirty="0" smtClean="0"/>
              <a:t>Ground rules reviewed</a:t>
            </a:r>
            <a:endParaRPr lang="en-US" sz="2000" dirty="0"/>
          </a:p>
        </p:txBody>
      </p:sp>
      <p:sp>
        <p:nvSpPr>
          <p:cNvPr id="3" name="TextBox 2"/>
          <p:cNvSpPr txBox="1"/>
          <p:nvPr/>
        </p:nvSpPr>
        <p:spPr>
          <a:xfrm>
            <a:off x="3657600" y="5871627"/>
            <a:ext cx="6629400" cy="1138773"/>
          </a:xfrm>
          <a:prstGeom prst="rect">
            <a:avLst/>
          </a:prstGeom>
          <a:noFill/>
        </p:spPr>
        <p:txBody>
          <a:bodyPr wrap="square" rtlCol="0">
            <a:spAutoFit/>
          </a:bodyPr>
          <a:lstStyle/>
          <a:p>
            <a:r>
              <a:rPr lang="en-US" altLang="en-US" sz="1600" dirty="0"/>
              <a:t>Leadership Strategies –</a:t>
            </a:r>
            <a:r>
              <a:rPr lang="en-US" altLang="en-US" sz="1600" i="1" dirty="0"/>
              <a:t>the Facilitation Company</a:t>
            </a:r>
          </a:p>
          <a:p>
            <a:pPr lvl="1"/>
            <a:r>
              <a:rPr lang="en-US" altLang="en-US" sz="1600" dirty="0">
                <a:hlinkClick r:id="rId3"/>
              </a:rPr>
              <a:t>http://www.leadstrat.com/</a:t>
            </a:r>
            <a:r>
              <a:rPr lang="en-US" altLang="en-US" sz="1600" dirty="0"/>
              <a:t> </a:t>
            </a:r>
          </a:p>
          <a:p>
            <a:endParaRPr lang="en-US" sz="3600" dirty="0" smtClean="0">
              <a:solidFill>
                <a:schemeClr val="bg1"/>
              </a:solidFill>
            </a:endParaRPr>
          </a:p>
        </p:txBody>
      </p:sp>
    </p:spTree>
    <p:extLst>
      <p:ext uri="{BB962C8B-B14F-4D97-AF65-F5344CB8AC3E}">
        <p14:creationId xmlns:p14="http://schemas.microsoft.com/office/powerpoint/2010/main" val="25312096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1720"/>
          </a:xfrm>
        </p:spPr>
        <p:txBody>
          <a:bodyPr/>
          <a:lstStyle/>
          <a:p>
            <a:r>
              <a:rPr lang="en-US" dirty="0" smtClean="0"/>
              <a:t>And details of facilitation</a:t>
            </a:r>
            <a:endParaRPr lang="en-US" dirty="0"/>
          </a:p>
        </p:txBody>
      </p:sp>
      <p:sp>
        <p:nvSpPr>
          <p:cNvPr id="3" name="Content Placeholder 2"/>
          <p:cNvSpPr>
            <a:spLocks noGrp="1"/>
          </p:cNvSpPr>
          <p:nvPr>
            <p:ph idx="1"/>
          </p:nvPr>
        </p:nvSpPr>
        <p:spPr>
          <a:xfrm>
            <a:off x="457200" y="457200"/>
            <a:ext cx="8229600" cy="5718489"/>
          </a:xfrm>
        </p:spPr>
        <p:txBody>
          <a:bodyPr/>
          <a:lstStyle/>
          <a:p>
            <a:pPr marL="0" indent="0">
              <a:buNone/>
            </a:pPr>
            <a:endParaRPr lang="en-US" sz="2000" dirty="0"/>
          </a:p>
          <a:p>
            <a:pPr marL="0" indent="0">
              <a:buNone/>
            </a:pPr>
            <a:endParaRPr lang="en-US" dirty="0"/>
          </a:p>
          <a:p>
            <a:r>
              <a:rPr lang="en-US" sz="2800" b="1" i="1" dirty="0"/>
              <a:t>Group dynamics expertise </a:t>
            </a:r>
            <a:r>
              <a:rPr lang="en-US" sz="2800" dirty="0"/>
              <a:t>with attention to methods and process plus the need to support everyone to do their best thinking</a:t>
            </a:r>
            <a:r>
              <a:rPr lang="en-US" sz="2800" dirty="0" smtClean="0"/>
              <a:t>.</a:t>
            </a:r>
            <a:endParaRPr lang="en-US" sz="2800" dirty="0"/>
          </a:p>
          <a:p>
            <a:r>
              <a:rPr lang="en-US" sz="2800" dirty="0"/>
              <a:t>A facilitator exhibits extreme focus on </a:t>
            </a:r>
            <a:r>
              <a:rPr lang="en-US" sz="2800" i="1" dirty="0"/>
              <a:t>Discussion progression </a:t>
            </a:r>
            <a:r>
              <a:rPr lang="en-US" sz="2800" dirty="0"/>
              <a:t>to lead the discussion and help participants learn from their own experiences and shared information</a:t>
            </a:r>
            <a:r>
              <a:rPr lang="en-US" sz="2800" dirty="0" smtClean="0"/>
              <a:t>.</a:t>
            </a:r>
            <a:endParaRPr lang="en-US" sz="2800" dirty="0"/>
          </a:p>
          <a:p>
            <a:r>
              <a:rPr lang="en-US" sz="2800" dirty="0"/>
              <a:t>A Facilitator holds the group together and </a:t>
            </a:r>
            <a:r>
              <a:rPr lang="en-US" sz="2800" i="1" dirty="0"/>
              <a:t>fosters</a:t>
            </a:r>
            <a:r>
              <a:rPr lang="en-US" sz="2800" dirty="0"/>
              <a:t> </a:t>
            </a:r>
            <a:r>
              <a:rPr lang="en-US" sz="2800" i="1" dirty="0"/>
              <a:t>group ownership.</a:t>
            </a:r>
            <a:endParaRPr lang="en-US" sz="2800" dirty="0"/>
          </a:p>
          <a:p>
            <a:endParaRPr lang="en-US" dirty="0"/>
          </a:p>
        </p:txBody>
      </p:sp>
      <p:sp>
        <p:nvSpPr>
          <p:cNvPr id="4" name="Text Placeholder 3"/>
          <p:cNvSpPr>
            <a:spLocks noGrp="1"/>
          </p:cNvSpPr>
          <p:nvPr>
            <p:ph type="body" sz="quarter" idx="10"/>
          </p:nvPr>
        </p:nvSpPr>
        <p:spPr>
          <a:xfrm>
            <a:off x="457200" y="990600"/>
            <a:ext cx="8077200" cy="994118"/>
          </a:xfrm>
        </p:spPr>
        <p:txBody>
          <a:bodyPr/>
          <a:lstStyle/>
          <a:p>
            <a:r>
              <a:rPr lang="en-US" dirty="0">
                <a:solidFill>
                  <a:schemeClr val="accent2"/>
                </a:solidFill>
              </a:rPr>
              <a:t>Facilitator Knowledge needed –</a:t>
            </a:r>
          </a:p>
          <a:p>
            <a:endParaRPr lang="en-US" dirty="0"/>
          </a:p>
        </p:txBody>
      </p:sp>
    </p:spTree>
    <p:extLst>
      <p:ext uri="{BB962C8B-B14F-4D97-AF65-F5344CB8AC3E}">
        <p14:creationId xmlns:p14="http://schemas.microsoft.com/office/powerpoint/2010/main" val="12077702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1720"/>
          </a:xfrm>
        </p:spPr>
        <p:txBody>
          <a:bodyPr/>
          <a:lstStyle/>
          <a:p>
            <a:r>
              <a:rPr lang="en-US" dirty="0" smtClean="0"/>
              <a:t>And details of facilitation</a:t>
            </a:r>
            <a:endParaRPr lang="en-US" dirty="0"/>
          </a:p>
        </p:txBody>
      </p:sp>
      <p:sp>
        <p:nvSpPr>
          <p:cNvPr id="3" name="Content Placeholder 2"/>
          <p:cNvSpPr>
            <a:spLocks noGrp="1"/>
          </p:cNvSpPr>
          <p:nvPr>
            <p:ph idx="1"/>
          </p:nvPr>
        </p:nvSpPr>
        <p:spPr>
          <a:xfrm>
            <a:off x="457200" y="1268170"/>
            <a:ext cx="8229600" cy="4142673"/>
          </a:xfrm>
        </p:spPr>
        <p:txBody>
          <a:bodyPr/>
          <a:lstStyle/>
          <a:p>
            <a:pPr marL="0" indent="0">
              <a:buNone/>
            </a:pPr>
            <a:endParaRPr lang="en-US" sz="2000" dirty="0"/>
          </a:p>
          <a:p>
            <a:r>
              <a:rPr lang="en-US" dirty="0"/>
              <a:t>From this process of team building and shared intelligence comes the best solutions and most sustainable agreements,</a:t>
            </a:r>
          </a:p>
          <a:p>
            <a:r>
              <a:rPr lang="en-US" dirty="0"/>
              <a:t>For enhanced projects that add value to organizations.    </a:t>
            </a:r>
            <a:r>
              <a:rPr lang="en-US" dirty="0" smtClean="0"/>
              <a:t>       </a:t>
            </a:r>
            <a:r>
              <a:rPr lang="en-US" sz="1600" dirty="0" smtClean="0"/>
              <a:t>….</a:t>
            </a:r>
            <a:r>
              <a:rPr lang="en-US" sz="1600" dirty="0"/>
              <a:t>paraphrased from thetrainingclinic.com</a:t>
            </a:r>
          </a:p>
          <a:p>
            <a:endParaRPr lang="en-US" dirty="0"/>
          </a:p>
        </p:txBody>
      </p:sp>
      <p:sp>
        <p:nvSpPr>
          <p:cNvPr id="4" name="Text Placeholder 3"/>
          <p:cNvSpPr>
            <a:spLocks noGrp="1"/>
          </p:cNvSpPr>
          <p:nvPr>
            <p:ph type="body" sz="quarter" idx="10"/>
          </p:nvPr>
        </p:nvSpPr>
        <p:spPr>
          <a:xfrm>
            <a:off x="457200" y="990600"/>
            <a:ext cx="8077200" cy="994118"/>
          </a:xfrm>
        </p:spPr>
        <p:txBody>
          <a:bodyPr/>
          <a:lstStyle/>
          <a:p>
            <a:r>
              <a:rPr lang="en-US" dirty="0">
                <a:solidFill>
                  <a:schemeClr val="accent2"/>
                </a:solidFill>
              </a:rPr>
              <a:t>Facilitator Knowledge needed –</a:t>
            </a:r>
          </a:p>
          <a:p>
            <a:endParaRPr lang="en-US" dirty="0"/>
          </a:p>
        </p:txBody>
      </p:sp>
    </p:spTree>
    <p:extLst>
      <p:ext uri="{BB962C8B-B14F-4D97-AF65-F5344CB8AC3E}">
        <p14:creationId xmlns:p14="http://schemas.microsoft.com/office/powerpoint/2010/main" val="1678882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a:xfrm>
            <a:off x="457200" y="1371600"/>
            <a:ext cx="8229600" cy="584775"/>
          </a:xfrm>
        </p:spPr>
        <p:txBody>
          <a:bodyPr/>
          <a:lstStyle/>
          <a:p>
            <a:r>
              <a:rPr lang="en-US" dirty="0" smtClean="0">
                <a:solidFill>
                  <a:schemeClr val="tx2"/>
                </a:solidFill>
              </a:rPr>
              <a:t>Questions???</a:t>
            </a:r>
            <a:endParaRPr lang="en-US" dirty="0">
              <a:solidFill>
                <a:schemeClr val="tx2"/>
              </a:solidFill>
            </a:endParaRPr>
          </a:p>
        </p:txBody>
      </p:sp>
    </p:spTree>
    <p:extLst>
      <p:ext uri="{BB962C8B-B14F-4D97-AF65-F5344CB8AC3E}">
        <p14:creationId xmlns:p14="http://schemas.microsoft.com/office/powerpoint/2010/main" val="30555516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References</a:t>
            </a:r>
            <a:endParaRPr lang="en-US" dirty="0"/>
          </a:p>
        </p:txBody>
      </p:sp>
      <p:sp>
        <p:nvSpPr>
          <p:cNvPr id="3" name="Text Placeholder 2"/>
          <p:cNvSpPr>
            <a:spLocks noGrp="1"/>
          </p:cNvSpPr>
          <p:nvPr>
            <p:ph type="body" sz="quarter" idx="10"/>
          </p:nvPr>
        </p:nvSpPr>
        <p:spPr>
          <a:xfrm>
            <a:off x="457200" y="1371600"/>
            <a:ext cx="8229600" cy="4598182"/>
          </a:xfrm>
        </p:spPr>
        <p:txBody>
          <a:bodyPr/>
          <a:lstStyle/>
          <a:p>
            <a:r>
              <a:rPr lang="en-US" altLang="en-US" sz="2400" dirty="0"/>
              <a:t>Leadership Strategies –</a:t>
            </a:r>
            <a:r>
              <a:rPr lang="en-US" altLang="en-US" sz="2400" i="1" dirty="0"/>
              <a:t>the Facilitation Company</a:t>
            </a:r>
          </a:p>
          <a:p>
            <a:pPr lvl="1"/>
            <a:r>
              <a:rPr lang="en-US" altLang="en-US" sz="2000" dirty="0">
                <a:hlinkClick r:id="rId3"/>
              </a:rPr>
              <a:t>http://www.leadstrat.com/</a:t>
            </a:r>
            <a:r>
              <a:rPr lang="en-US" altLang="en-US" sz="2000" dirty="0"/>
              <a:t> </a:t>
            </a:r>
            <a:endParaRPr lang="en-US" altLang="en-US" sz="2000" dirty="0" smtClean="0"/>
          </a:p>
          <a:p>
            <a:pPr lvl="1"/>
            <a:endParaRPr lang="en-US" altLang="en-US" sz="2000" dirty="0"/>
          </a:p>
          <a:p>
            <a:pPr lvl="1"/>
            <a:endParaRPr lang="en-US" altLang="en-US" sz="2000" dirty="0" smtClean="0"/>
          </a:p>
          <a:p>
            <a:pPr lvl="1"/>
            <a:endParaRPr lang="en-US" altLang="en-US" sz="2000" dirty="0"/>
          </a:p>
          <a:p>
            <a:pPr lvl="1"/>
            <a:endParaRPr lang="en-US" altLang="en-US" sz="2000" dirty="0" smtClean="0"/>
          </a:p>
          <a:p>
            <a:pPr lvl="1"/>
            <a:endParaRPr lang="en-US" altLang="en-US" sz="2000" dirty="0"/>
          </a:p>
          <a:p>
            <a:pPr lvl="1"/>
            <a:endParaRPr lang="en-US" altLang="en-US" sz="2000" dirty="0" smtClean="0"/>
          </a:p>
          <a:p>
            <a:pPr marL="457200" lvl="1" indent="0">
              <a:buNone/>
            </a:pPr>
            <a:endParaRPr lang="en-US" altLang="en-US" sz="2000" dirty="0"/>
          </a:p>
          <a:p>
            <a:r>
              <a:rPr lang="en-US" sz="2400" dirty="0"/>
              <a:t>thetrainingclinic.com</a:t>
            </a:r>
          </a:p>
          <a:p>
            <a:endParaRPr lang="en-US" dirty="0"/>
          </a:p>
        </p:txBody>
      </p:sp>
      <p:pic>
        <p:nvPicPr>
          <p:cNvPr id="4" name="Picture 3">
            <a:extLst>
              <a:ext uri="{FF2B5EF4-FFF2-40B4-BE49-F238E27FC236}">
                <a16:creationId xmlns:a16="http://schemas.microsoft.com/office/drawing/2014/main" id="{CA5737C6-D276-4FA8-860F-1B5F66FFF0F5}"/>
              </a:ext>
            </a:extLst>
          </p:cNvPr>
          <p:cNvPicPr>
            <a:picLocks noChangeAspect="1"/>
          </p:cNvPicPr>
          <p:nvPr/>
        </p:nvPicPr>
        <p:blipFill rotWithShape="1">
          <a:blip r:embed="rId4"/>
          <a:srcRect l="56083" t="11111" r="3131" b="4560"/>
          <a:stretch/>
        </p:blipFill>
        <p:spPr>
          <a:xfrm>
            <a:off x="2428754" y="2292702"/>
            <a:ext cx="3657600" cy="2126898"/>
          </a:xfrm>
          <a:prstGeom prst="rect">
            <a:avLst/>
          </a:prstGeom>
        </p:spPr>
      </p:pic>
    </p:spTree>
    <p:extLst>
      <p:ext uri="{BB962C8B-B14F-4D97-AF65-F5344CB8AC3E}">
        <p14:creationId xmlns:p14="http://schemas.microsoft.com/office/powerpoint/2010/main" val="364423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355038"/>
          </a:xfrm>
        </p:spPr>
        <p:txBody>
          <a:bodyPr/>
          <a:lstStyle/>
          <a:p>
            <a:r>
              <a:rPr lang="en-US" dirty="0" smtClean="0"/>
              <a:t>Four components of a well-developed meeting:</a:t>
            </a:r>
            <a:br>
              <a:rPr lang="en-US" dirty="0" smtClean="0"/>
            </a:br>
            <a:r>
              <a:rPr lang="en-US" dirty="0" smtClean="0"/>
              <a:t/>
            </a:r>
            <a:br>
              <a:rPr lang="en-US" dirty="0" smtClean="0"/>
            </a:br>
            <a:r>
              <a:rPr lang="en-US" dirty="0" smtClean="0">
                <a:solidFill>
                  <a:schemeClr val="tx1"/>
                </a:solidFill>
              </a:rPr>
              <a:t>Preparation</a:t>
            </a:r>
            <a:br>
              <a:rPr lang="en-US" dirty="0" smtClean="0">
                <a:solidFill>
                  <a:schemeClr val="tx1"/>
                </a:solidFill>
              </a:rPr>
            </a:br>
            <a:r>
              <a:rPr lang="en-US" dirty="0" smtClean="0">
                <a:solidFill>
                  <a:schemeClr val="tx1"/>
                </a:solidFill>
              </a:rPr>
              <a:t>Start</a:t>
            </a:r>
            <a:br>
              <a:rPr lang="en-US" dirty="0" smtClean="0">
                <a:solidFill>
                  <a:schemeClr val="tx1"/>
                </a:solidFill>
              </a:rPr>
            </a:br>
            <a:r>
              <a:rPr lang="en-US" dirty="0" smtClean="0">
                <a:solidFill>
                  <a:schemeClr val="tx1"/>
                </a:solidFill>
              </a:rPr>
              <a:t>Execution</a:t>
            </a:r>
            <a:br>
              <a:rPr lang="en-US" dirty="0" smtClean="0">
                <a:solidFill>
                  <a:schemeClr val="tx1"/>
                </a:solidFill>
              </a:rPr>
            </a:br>
            <a:r>
              <a:rPr lang="en-US" dirty="0" smtClean="0">
                <a:solidFill>
                  <a:schemeClr val="tx1"/>
                </a:solidFill>
              </a:rPr>
              <a:t>Close</a:t>
            </a:r>
            <a:endParaRPr lang="en-US" dirty="0">
              <a:solidFill>
                <a:schemeClr val="tx1"/>
              </a:solidFill>
            </a:endParaRPr>
          </a:p>
        </p:txBody>
      </p:sp>
      <p:sp>
        <p:nvSpPr>
          <p:cNvPr id="3" name="Flowchart: Process 2"/>
          <p:cNvSpPr/>
          <p:nvPr/>
        </p:nvSpPr>
        <p:spPr>
          <a:xfrm>
            <a:off x="5029200" y="2286000"/>
            <a:ext cx="1295400" cy="7909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Preparation</a:t>
            </a:r>
            <a:endParaRPr lang="en-US" sz="1600" dirty="0"/>
          </a:p>
        </p:txBody>
      </p:sp>
      <p:sp>
        <p:nvSpPr>
          <p:cNvPr id="6" name="Flowchart: Process 5"/>
          <p:cNvSpPr/>
          <p:nvPr/>
        </p:nvSpPr>
        <p:spPr>
          <a:xfrm>
            <a:off x="6324600" y="3429000"/>
            <a:ext cx="1295400" cy="7909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a:t>
            </a:r>
            <a:endParaRPr lang="en-US" dirty="0"/>
          </a:p>
        </p:txBody>
      </p:sp>
      <p:sp>
        <p:nvSpPr>
          <p:cNvPr id="7" name="Flowchart: Process 6"/>
          <p:cNvSpPr/>
          <p:nvPr/>
        </p:nvSpPr>
        <p:spPr>
          <a:xfrm>
            <a:off x="3657600" y="3425226"/>
            <a:ext cx="1295400" cy="7909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Close</a:t>
            </a:r>
            <a:endParaRPr lang="en-US" dirty="0"/>
          </a:p>
        </p:txBody>
      </p:sp>
      <p:sp>
        <p:nvSpPr>
          <p:cNvPr id="8" name="Flowchart: Process 7"/>
          <p:cNvSpPr/>
          <p:nvPr/>
        </p:nvSpPr>
        <p:spPr>
          <a:xfrm>
            <a:off x="5105400" y="4724400"/>
            <a:ext cx="1295400" cy="7909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Execution</a:t>
            </a:r>
            <a:endParaRPr lang="en-US" dirty="0"/>
          </a:p>
        </p:txBody>
      </p:sp>
      <p:sp>
        <p:nvSpPr>
          <p:cNvPr id="9" name="Bent Arrow 8"/>
          <p:cNvSpPr/>
          <p:nvPr/>
        </p:nvSpPr>
        <p:spPr>
          <a:xfrm rot="5400000">
            <a:off x="6352032" y="2587752"/>
            <a:ext cx="813816" cy="868680"/>
          </a:xfrm>
          <a:prstGeom prst="bentArrow">
            <a:avLst/>
          </a:prstGeom>
          <a:solidFill>
            <a:srgbClr val="00A0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16200000">
            <a:off x="4264152" y="4163569"/>
            <a:ext cx="813816" cy="868680"/>
          </a:xfrm>
          <a:prstGeom prst="bentArrow">
            <a:avLst/>
          </a:prstGeom>
          <a:solidFill>
            <a:srgbClr val="00A0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ent Arrow 10"/>
          <p:cNvSpPr/>
          <p:nvPr/>
        </p:nvSpPr>
        <p:spPr>
          <a:xfrm rot="10800000">
            <a:off x="6400801" y="4191000"/>
            <a:ext cx="813816" cy="868680"/>
          </a:xfrm>
          <a:prstGeom prst="bentArrow">
            <a:avLst/>
          </a:prstGeom>
          <a:solidFill>
            <a:srgbClr val="00A0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a:off x="4213997" y="2536066"/>
            <a:ext cx="813816" cy="868680"/>
          </a:xfrm>
          <a:prstGeom prst="bentArrow">
            <a:avLst/>
          </a:prstGeom>
          <a:solidFill>
            <a:srgbClr val="00A0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3532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90600" y="1647480"/>
            <a:ext cx="7315200" cy="3305520"/>
          </a:xfrm>
        </p:spPr>
        <p:txBody>
          <a:bodyPr/>
          <a:lstStyle/>
          <a:p>
            <a:r>
              <a:rPr lang="en-US" dirty="0"/>
              <a:t>Clear purpose, products, </a:t>
            </a:r>
            <a:r>
              <a:rPr lang="en-US" dirty="0" smtClean="0"/>
              <a:t>agenda</a:t>
            </a:r>
            <a:endParaRPr lang="en-US" dirty="0"/>
          </a:p>
          <a:p>
            <a:r>
              <a:rPr lang="en-US" dirty="0"/>
              <a:t>Advance notification</a:t>
            </a:r>
          </a:p>
          <a:p>
            <a:r>
              <a:rPr lang="en-US" dirty="0"/>
              <a:t>Right people </a:t>
            </a:r>
          </a:p>
          <a:p>
            <a:r>
              <a:rPr lang="en-US" dirty="0"/>
              <a:t>Right information</a:t>
            </a:r>
          </a:p>
          <a:p>
            <a:endParaRPr lang="en-US" dirty="0"/>
          </a:p>
        </p:txBody>
      </p:sp>
      <p:sp>
        <p:nvSpPr>
          <p:cNvPr id="3" name="Flowchart: Process 2"/>
          <p:cNvSpPr/>
          <p:nvPr/>
        </p:nvSpPr>
        <p:spPr>
          <a:xfrm>
            <a:off x="3124200" y="1063752"/>
            <a:ext cx="26670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Preparation</a:t>
            </a:r>
            <a:endParaRPr lang="en-US" sz="3200" dirty="0"/>
          </a:p>
        </p:txBody>
      </p:sp>
    </p:spTree>
    <p:extLst>
      <p:ext uri="{BB962C8B-B14F-4D97-AF65-F5344CB8AC3E}">
        <p14:creationId xmlns:p14="http://schemas.microsoft.com/office/powerpoint/2010/main" val="1669251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1720"/>
          </a:xfrm>
        </p:spPr>
        <p:txBody>
          <a:bodyPr/>
          <a:lstStyle/>
          <a:p>
            <a:r>
              <a:rPr lang="en-US" dirty="0" smtClean="0"/>
              <a:t>Prepare, Prepare, Prepare</a:t>
            </a:r>
            <a:endParaRPr lang="en-US" dirty="0"/>
          </a:p>
        </p:txBody>
      </p:sp>
      <p:sp>
        <p:nvSpPr>
          <p:cNvPr id="5" name="Rectangle 3">
            <a:extLst>
              <a:ext uri="{FF2B5EF4-FFF2-40B4-BE49-F238E27FC236}">
                <a16:creationId xmlns:a16="http://schemas.microsoft.com/office/drawing/2014/main" id="{EB3D66E4-24A6-4E48-8B02-FE453BF03833}"/>
              </a:ext>
            </a:extLst>
          </p:cNvPr>
          <p:cNvSpPr>
            <a:spLocks noGrp="1" noChangeArrowheads="1"/>
          </p:cNvSpPr>
          <p:nvPr>
            <p:ph idx="1"/>
          </p:nvPr>
        </p:nvSpPr>
        <p:spPr>
          <a:xfrm>
            <a:off x="457200" y="1219200"/>
            <a:ext cx="8229600" cy="4388894"/>
          </a:xfrm>
        </p:spPr>
        <p:txBody>
          <a:bodyPr/>
          <a:lstStyle/>
          <a:p>
            <a:pPr eaLnBrk="1" hangingPunct="1"/>
            <a:r>
              <a:rPr lang="en-US" altLang="en-US" sz="2400" u="sng" dirty="0"/>
              <a:t>Decide the </a:t>
            </a:r>
            <a:r>
              <a:rPr lang="en-US" altLang="en-US" sz="2400" b="1" u="sng" dirty="0">
                <a:solidFill>
                  <a:schemeClr val="tx2"/>
                </a:solidFill>
              </a:rPr>
              <a:t>Purpose</a:t>
            </a:r>
            <a:endParaRPr lang="en-US" altLang="en-US" sz="2400" b="1" dirty="0">
              <a:solidFill>
                <a:schemeClr val="tx2"/>
              </a:solidFill>
            </a:endParaRPr>
          </a:p>
          <a:p>
            <a:pPr lvl="1" eaLnBrk="1" hangingPunct="1"/>
            <a:r>
              <a:rPr lang="en-US" altLang="en-US" sz="2000" dirty="0"/>
              <a:t>Why are we holding this meeting?</a:t>
            </a:r>
          </a:p>
          <a:p>
            <a:pPr eaLnBrk="1" hangingPunct="1"/>
            <a:r>
              <a:rPr lang="en-US" altLang="en-US" sz="2400" u="sng" dirty="0"/>
              <a:t>Define the </a:t>
            </a:r>
            <a:r>
              <a:rPr lang="en-US" altLang="en-US" sz="2400" b="1" u="sng" dirty="0">
                <a:solidFill>
                  <a:schemeClr val="tx2"/>
                </a:solidFill>
              </a:rPr>
              <a:t>Products</a:t>
            </a:r>
            <a:endParaRPr lang="en-US" altLang="en-US" sz="2400" b="1" dirty="0">
              <a:solidFill>
                <a:schemeClr val="tx2"/>
              </a:solidFill>
            </a:endParaRPr>
          </a:p>
          <a:p>
            <a:pPr lvl="1" eaLnBrk="1" hangingPunct="1"/>
            <a:r>
              <a:rPr lang="en-US" altLang="en-US" sz="2000" dirty="0"/>
              <a:t>What do we want to have when we are done?</a:t>
            </a:r>
          </a:p>
          <a:p>
            <a:pPr eaLnBrk="1" hangingPunct="1"/>
            <a:r>
              <a:rPr lang="en-US" altLang="en-US" sz="2400" u="sng" dirty="0"/>
              <a:t>Select the </a:t>
            </a:r>
            <a:r>
              <a:rPr lang="en-US" altLang="en-US" sz="2400" b="1" u="sng" dirty="0">
                <a:solidFill>
                  <a:schemeClr val="tx2"/>
                </a:solidFill>
              </a:rPr>
              <a:t>Participants</a:t>
            </a:r>
            <a:endParaRPr lang="en-US" altLang="en-US" sz="2400" b="1" dirty="0">
              <a:solidFill>
                <a:schemeClr val="tx2"/>
              </a:solidFill>
            </a:endParaRPr>
          </a:p>
          <a:p>
            <a:pPr lvl="1" eaLnBrk="1" hangingPunct="1"/>
            <a:r>
              <a:rPr lang="en-US" altLang="en-US" sz="2000" dirty="0"/>
              <a:t>Who needs to be present to achieve the purpose and create the product?</a:t>
            </a:r>
          </a:p>
          <a:p>
            <a:pPr eaLnBrk="1" hangingPunct="1"/>
            <a:r>
              <a:rPr lang="en-US" altLang="en-US" sz="2400" u="sng" dirty="0"/>
              <a:t>Identify </a:t>
            </a:r>
            <a:r>
              <a:rPr lang="en-US" altLang="en-US" sz="2400" b="1" u="sng" dirty="0">
                <a:solidFill>
                  <a:schemeClr val="tx2"/>
                </a:solidFill>
              </a:rPr>
              <a:t>Probable</a:t>
            </a:r>
            <a:r>
              <a:rPr lang="en-US" altLang="en-US" sz="2400" u="sng" dirty="0"/>
              <a:t> Issues</a:t>
            </a:r>
          </a:p>
          <a:p>
            <a:pPr lvl="1" eaLnBrk="1" hangingPunct="1"/>
            <a:r>
              <a:rPr lang="en-US" altLang="en-US" sz="2000" dirty="0"/>
              <a:t>What are the topics that will need to be addressed?</a:t>
            </a:r>
          </a:p>
          <a:p>
            <a:pPr eaLnBrk="1" hangingPunct="1"/>
            <a:r>
              <a:rPr lang="en-US" altLang="en-US" sz="2400" u="sng" dirty="0"/>
              <a:t>Develop the </a:t>
            </a:r>
            <a:r>
              <a:rPr lang="en-US" altLang="en-US" sz="2400" b="1" u="sng" dirty="0">
                <a:solidFill>
                  <a:schemeClr val="tx2"/>
                </a:solidFill>
              </a:rPr>
              <a:t>Process</a:t>
            </a:r>
            <a:endParaRPr lang="en-US" altLang="en-US" sz="2400" b="1" dirty="0">
              <a:solidFill>
                <a:schemeClr val="tx2"/>
              </a:solidFill>
            </a:endParaRPr>
          </a:p>
          <a:p>
            <a:pPr lvl="1" eaLnBrk="1" hangingPunct="1"/>
            <a:r>
              <a:rPr lang="en-US" altLang="en-US" sz="2000" dirty="0"/>
              <a:t>What are the steps needed?</a:t>
            </a:r>
          </a:p>
        </p:txBody>
      </p:sp>
    </p:spTree>
    <p:extLst>
      <p:ext uri="{BB962C8B-B14F-4D97-AF65-F5344CB8AC3E}">
        <p14:creationId xmlns:p14="http://schemas.microsoft.com/office/powerpoint/2010/main" val="960181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1720"/>
          </a:xfrm>
        </p:spPr>
        <p:txBody>
          <a:bodyPr/>
          <a:lstStyle/>
          <a:p>
            <a:r>
              <a:rPr lang="en-US" dirty="0" smtClean="0"/>
              <a:t>Purpose and Product</a:t>
            </a:r>
            <a:endParaRPr lang="en-US" dirty="0"/>
          </a:p>
        </p:txBody>
      </p:sp>
      <p:sp>
        <p:nvSpPr>
          <p:cNvPr id="3" name="Content Placeholder 2"/>
          <p:cNvSpPr>
            <a:spLocks noGrp="1"/>
          </p:cNvSpPr>
          <p:nvPr>
            <p:ph idx="1"/>
          </p:nvPr>
        </p:nvSpPr>
        <p:spPr>
          <a:xfrm>
            <a:off x="457200" y="1371600"/>
            <a:ext cx="8229600" cy="3970318"/>
          </a:xfrm>
        </p:spPr>
        <p:txBody>
          <a:bodyPr/>
          <a:lstStyle/>
          <a:p>
            <a:r>
              <a:rPr lang="en-US" dirty="0" smtClean="0"/>
              <a:t>Purpose answers…</a:t>
            </a:r>
          </a:p>
          <a:p>
            <a:pPr lvl="1"/>
            <a:r>
              <a:rPr lang="en-US" dirty="0" smtClean="0"/>
              <a:t>Why are we doing this?  Why is this important?</a:t>
            </a:r>
          </a:p>
          <a:p>
            <a:r>
              <a:rPr lang="en-US" dirty="0" smtClean="0"/>
              <a:t>Product answers…</a:t>
            </a:r>
          </a:p>
          <a:p>
            <a:pPr lvl="1"/>
            <a:r>
              <a:rPr lang="en-US" dirty="0" smtClean="0"/>
              <a:t>What must we have when we are done?</a:t>
            </a:r>
          </a:p>
          <a:p>
            <a:pPr lvl="1"/>
            <a:r>
              <a:rPr lang="en-US" dirty="0" smtClean="0"/>
              <a:t>3 “H”s </a:t>
            </a:r>
          </a:p>
          <a:p>
            <a:pPr lvl="2"/>
            <a:r>
              <a:rPr lang="en-US" dirty="0" smtClean="0"/>
              <a:t>What should we have in our hands (outputs), heads (knowledge), hearts (beliefs)?</a:t>
            </a:r>
            <a:endParaRPr lang="en-US" dirty="0"/>
          </a:p>
        </p:txBody>
      </p:sp>
    </p:spTree>
    <p:extLst>
      <p:ext uri="{BB962C8B-B14F-4D97-AF65-F5344CB8AC3E}">
        <p14:creationId xmlns:p14="http://schemas.microsoft.com/office/powerpoint/2010/main" val="4168298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extLst>
    <a:ext uri="{05A4C25C-085E-4340-85A3-A5531E510DB2}">
      <thm15:themeFamily xmlns:thm15="http://schemas.microsoft.com/office/thememl/2012/main" name="APHL PPT Template [Read-Only]" id="{4A87623F-F38E-432B-9589-CC6DE005F44F}" vid="{386375AA-0AA1-4F7C-945A-09F1A9D0C900}"/>
    </a:ext>
  </a:extLst>
</a:theme>
</file>

<file path=ppt/theme/theme2.xml><?xml version="1.0" encoding="utf-8"?>
<a:theme xmlns:a="http://schemas.openxmlformats.org/drawingml/2006/main" name="1_Office Theme">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extLst>
    <a:ext uri="{05A4C25C-085E-4340-85A3-A5531E510DB2}">
      <thm15:themeFamily xmlns:thm15="http://schemas.microsoft.com/office/thememl/2012/main" name="APHL PPT Template [Read-Only]" id="{4A87623F-F38E-432B-9589-CC6DE005F44F}" vid="{83C54ADB-3B71-4D4D-B61F-CD32CBFEE2E1}"/>
    </a:ext>
  </a:ext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mso-contentType ?>
<FormTemplates xmlns="http://schemas.microsoft.com/sharepoint/v3/contenttype/forms">
  <Display>DocumentLibraryForm</Display>
  <Edit>DocumentLibraryForm</Edit>
  <New>DocumentLibraryForm</New>
</FormTemplates>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ct:contentTypeSchema xmlns:ct="http://schemas.microsoft.com/office/2006/metadata/contentType" xmlns:ma="http://schemas.microsoft.com/office/2006/metadata/properties/metaAttributes" ct:_="" ma:_="" ma:contentTypeName="Document" ma:contentTypeID="0x0101000B0D515997CB0546990B9821911254AF" ma:contentTypeVersion="30" ma:contentTypeDescription="Create a new document." ma:contentTypeScope="" ma:versionID="0b1b17f1ebd9ab3c754f47e238ef930a">
  <xsd:schema xmlns:xsd="http://www.w3.org/2001/XMLSchema" xmlns:xs="http://www.w3.org/2001/XMLSchema" xmlns:p="http://schemas.microsoft.com/office/2006/metadata/properties" xmlns:ns1="http://schemas.microsoft.com/sharepoint/v3" xmlns:ns2="b8d4423e-d233-4bc9-97bc-d7574ce75186" targetNamespace="http://schemas.microsoft.com/office/2006/metadata/properties" ma:root="true" ma:fieldsID="89f5b89839f7fc399baeff73974617ee" ns1:_="" ns2:_="">
    <xsd:import namespace="http://schemas.microsoft.com/sharepoint/v3"/>
    <xsd:import namespace="b8d4423e-d233-4bc9-97bc-d7574ce75186"/>
    <xsd:element name="properties">
      <xsd:complexType>
        <xsd:sequence>
          <xsd:element name="documentManagement">
            <xsd:complexType>
              <xsd:all>
                <xsd:element ref="ns1:PublishingStartDate" minOccurs="0"/>
                <xsd:element ref="ns1:PublishingExpirationDate" minOccurs="0"/>
                <xsd:element ref="ns2:Description0"/>
                <xsd:element ref="ns2:Metadata1" minOccurs="0"/>
                <xsd:element ref="ns2:Metadata2" minOccurs="0"/>
                <xsd:element ref="ns2:Metadata3" minOccurs="0"/>
                <xsd:element ref="ns1:RatingCount" minOccurs="0"/>
                <xsd:element ref="ns2:Copyright" minOccurs="0"/>
                <xsd:element ref="ns2:Permissions" minOccurs="0"/>
                <xsd:element ref="ns1:LikesCount" minOccurs="0"/>
                <xsd:element ref="ns2:Featured" minOccurs="0"/>
                <xsd:element ref="ns2:Published_x0020_Year" minOccurs="0"/>
                <xsd:element ref="ns2:Published_x0020_Month" minOccurs="0"/>
                <xsd:element ref="ns2:End_x0020_Date" minOccurs="0"/>
                <xsd:element ref="ns2:Destin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 ma:internalName="PublishingStartDate">
      <xsd:simpleType>
        <xsd:restriction base="dms:Unknown"/>
      </xsd:simpleType>
    </xsd:element>
    <xsd:element name="PublishingExpirationDate" ma:index="3" nillable="true" ma:displayName="Scheduling End Date" ma:description="" ma:internalName="PublishingExpirationDate">
      <xsd:simpleType>
        <xsd:restriction base="dms:Unknown"/>
      </xsd:simpleType>
    </xsd:element>
    <xsd:element name="RatingCount" ma:index="11" nillable="true" ma:displayName="Number of Ratings" ma:decimals="0" ma:description="Number of ratings submitted" ma:internalName="RatingCount" ma:readOnly="false" ma:percentage="FALSE">
      <xsd:simpleType>
        <xsd:restriction base="dms:Number"/>
      </xsd:simpleType>
    </xsd:element>
    <xsd:element name="LikesCount" ma:index="14" nillable="true" ma:displayName="Number of Likes" ma:internalName="Likes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d4423e-d233-4bc9-97bc-d7574ce75186" elementFormDefault="qualified">
    <xsd:import namespace="http://schemas.microsoft.com/office/2006/documentManagement/types"/>
    <xsd:import namespace="http://schemas.microsoft.com/office/infopath/2007/PartnerControls"/>
    <xsd:element name="Description0" ma:index="4" ma:displayName="Description" ma:description="Please enter a full description of your resource." ma:internalName="Description0" ma:readOnly="false">
      <xsd:simpleType>
        <xsd:restriction base="dms:Note"/>
      </xsd:simpleType>
    </xsd:element>
    <xsd:element name="Metadata1" ma:index="6" nillable="true" ma:displayName="Categories" ma:description="Select at least one category that relates to your resource.&lt;br&gt;&lt;br&gt;Adding a category aids in the search of your resource." ma:list="{61941f64-2feb-4028-a951-3b5c001de6c7}" ma:internalName="Metadata1" ma:readOnly="false" ma:showField="Title" ma:web="81f67e4c-6aed-4aaa-86d1-aa3898cd5d42">
      <xsd:complexType>
        <xsd:complexContent>
          <xsd:extension base="dms:MultiChoiceLookup">
            <xsd:sequence>
              <xsd:element name="Value" type="dms:Lookup" maxOccurs="unbounded" minOccurs="0" nillable="true"/>
            </xsd:sequence>
          </xsd:extension>
        </xsd:complexContent>
      </xsd:complexType>
    </xsd:element>
    <xsd:element name="Metadata2" ma:index="7" nillable="true" ma:displayName="Topics" ma:description="Select one or more topics which relate to your resource.&lt;br&gt;&lt;br&gt;Assigning a topic to a resource allows you to &lt;br&gt;further define your resource." ma:list="{e62908a1-1960-4f5e-843f-21c192ab3536}" ma:internalName="Metadata2" ma:readOnly="false" ma:showField="Title" ma:web="81f67e4c-6aed-4aaa-86d1-aa3898cd5d42">
      <xsd:complexType>
        <xsd:complexContent>
          <xsd:extension base="dms:MultiChoiceLookup">
            <xsd:sequence>
              <xsd:element name="Value" type="dms:Lookup" maxOccurs="unbounded" minOccurs="0" nillable="true"/>
            </xsd:sequence>
          </xsd:extension>
        </xsd:complexContent>
      </xsd:complexType>
    </xsd:element>
    <xsd:element name="Metadata3" ma:index="8" nillable="true" ma:displayName="Geographical Location or Agency" ma:description="Select the agency or state where the resource is from." ma:list="{064f33b2-56c3-4a74-b5fe-4ad23400e58d}" ma:internalName="Metadata3" ma:readOnly="false" ma:showField="Title" ma:web="81f67e4c-6aed-4aaa-86d1-aa3898cd5d42">
      <xsd:simpleType>
        <xsd:restriction base="dms:Lookup"/>
      </xsd:simpleType>
    </xsd:element>
    <xsd:element name="Copyright" ma:index="12" nillable="true" ma:displayName="Copyright" ma:description="Please indicate the copyright status of the resource." ma:format="Dropdown" ma:internalName="Copyright" ma:readOnly="false">
      <xsd:simpleType>
        <xsd:restriction base="dms:Choice">
          <xsd:enumeration value="There is no copyright associated with the document."/>
          <xsd:enumeration value="The document has a copyright and I am the owner."/>
          <xsd:enumeration value="The document has a copyright and I am NOT the owner."/>
          <xsd:enumeration value="The document has a copyright and permission to share has been obtained."/>
        </xsd:restriction>
      </xsd:simpleType>
    </xsd:element>
    <xsd:element name="Permissions" ma:index="13" nillable="true" ma:displayName="Permissions" ma:description="Please indicate your preference regarding&lt;br&gt;who has permission to view the resource." ma:format="Dropdown" ma:internalName="Permissions" ma:readOnly="false">
      <xsd:simpleType>
        <xsd:restriction base="dms:Choice">
          <xsd:enumeration value="The document can be viewed by anyone."/>
          <xsd:enumeration value="The document can only be viewed by APHL members."/>
        </xsd:restriction>
      </xsd:simpleType>
    </xsd:element>
    <xsd:element name="Featured" ma:index="15" nillable="true" ma:displayName="Featured" ma:default="0" ma:internalName="Featured" ma:readOnly="false">
      <xsd:simpleType>
        <xsd:restriction base="dms:Boolean"/>
      </xsd:simpleType>
    </xsd:element>
    <xsd:element name="Published_x0020_Year" ma:index="16" nillable="true" ma:displayName="Published Year" ma:internalName="Published_x0020_Year" ma:readOnly="false">
      <xsd:simpleType>
        <xsd:restriction base="dms:Text">
          <xsd:maxLength value="255"/>
        </xsd:restriction>
      </xsd:simpleType>
    </xsd:element>
    <xsd:element name="Published_x0020_Month" ma:index="17" nillable="true" ma:displayName="Published Month" ma:default="Jan" ma:format="Dropdown" ma:internalName="Published_x0020_Month" ma:readOnly="false">
      <xsd:simpleType>
        <xsd:restriction base="dms:Choice">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restriction>
      </xsd:simpleType>
    </xsd:element>
    <xsd:element name="End_x0020_Date" ma:index="18" nillable="true" ma:displayName="End Date" ma:format="DateOnly" ma:internalName="End_x0020_Date" ma:readOnly="false">
      <xsd:simpleType>
        <xsd:restriction base="dms:DateTime"/>
      </xsd:simpleType>
    </xsd:element>
    <xsd:element name="Destination" ma:index="23" nillable="true" ma:displayName="Destination" ma:format="Dropdown" ma:internalName="Destination">
      <xsd:simpleType>
        <xsd:restriction base="dms:Choice">
          <xsd:enumeration value="Archive"/>
          <xsd:enumeration value="Keep"/>
          <xsd:enumeration value="De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p:properties xmlns:p="http://schemas.microsoft.com/office/2006/metadata/properties" xmlns:xsi="http://www.w3.org/2001/XMLSchema-instance" xmlns:pc="http://schemas.microsoft.com/office/infopath/2007/PartnerControls">
  <documentManagement>
    <Featured xmlns="b8d4423e-d233-4bc9-97bc-d7574ce75186">false</Featured>
    <Description0 xmlns="b8d4423e-d233-4bc9-97bc-d7574ce75186">a 2019 PowerPoint presentation given at the APHL Annual Conference to provide framework for preparing, starting, running and closing masterful meetings. The presentation covers topics such as the role of the facilitator, ground rules, components of a well-developed meeting, process, engagement, recording, tricks and techniques, time tracking, information gathering, engagement and consensus building.</Description0>
    <LikesCount xmlns="http://schemas.microsoft.com/sharepoint/v3" xsi:nil="true"/>
    <Published_x0020_Month xmlns="b8d4423e-d233-4bc9-97bc-d7574ce75186">Jan</Published_x0020_Month>
    <End_x0020_Date xmlns="b8d4423e-d233-4bc9-97bc-d7574ce75186" xsi:nil="true"/>
    <Published_x0020_Year xmlns="b8d4423e-d233-4bc9-97bc-d7574ce75186">2019</Published_x0020_Year>
    <RatingCount xmlns="http://schemas.microsoft.com/sharepoint/v3" xsi:nil="true"/>
    <PublishingExpirationDate xmlns="http://schemas.microsoft.com/sharepoint/v3" xsi:nil="true"/>
    <Copyright xmlns="b8d4423e-d233-4bc9-97bc-d7574ce75186">There is no copyright associated with the document.</Copyright>
    <PublishingStartDate xmlns="http://schemas.microsoft.com/sharepoint/v3" xsi:nil="true"/>
    <Permissions xmlns="b8d4423e-d233-4bc9-97bc-d7574ce75186" xsi:nil="true"/>
    <Metadata2 xmlns="b8d4423e-d233-4bc9-97bc-d7574ce75186">
      <Value>16</Value>
      <Value>29</Value>
      <Value>1</Value>
    </Metadata2>
    <Metadata3 xmlns="b8d4423e-d233-4bc9-97bc-d7574ce75186" xsi:nil="true"/>
    <Metadata1 xmlns="b8d4423e-d233-4bc9-97bc-d7574ce75186"/>
    <Destination xmlns="b8d4423e-d233-4bc9-97bc-d7574ce75186" xsi:nil="true"/>
  </documentManagement>
</p:properties>
</file>

<file path=customXml/itemProps1.xml><?xml version="1.0" encoding="utf-8"?>
<ds:datastoreItem xmlns:ds="http://schemas.openxmlformats.org/officeDocument/2006/customXml" ds:itemID="{FB4A3A52-1DCF-4C99-BC00-3441BEA399AA}">
  <ds:schemaRefs>
    <ds:schemaRef ds:uri="ESRI.ArcGIS.Mapping.OfficeIntegration.PowerPointInfo"/>
  </ds:schemaRefs>
</ds:datastoreItem>
</file>

<file path=customXml/itemProps10.xml><?xml version="1.0" encoding="utf-8"?>
<ds:datastoreItem xmlns:ds="http://schemas.openxmlformats.org/officeDocument/2006/customXml" ds:itemID="{A619B994-DBE2-4316-94C7-08C753354DED}">
  <ds:schemaRefs>
    <ds:schemaRef ds:uri="ESRI.ArcGIS.Mapping.OfficeIntegration.PowerPointInfo"/>
  </ds:schemaRefs>
</ds:datastoreItem>
</file>

<file path=customXml/itemProps11.xml><?xml version="1.0" encoding="utf-8"?>
<ds:datastoreItem xmlns:ds="http://schemas.openxmlformats.org/officeDocument/2006/customXml" ds:itemID="{5EC94A90-11B6-4B01-85D7-835C3C610EA7}">
  <ds:schemaRefs>
    <ds:schemaRef ds:uri="ESRI.ArcGIS.Mapping.OfficeIntegration.PowerPointInfo"/>
  </ds:schemaRefs>
</ds:datastoreItem>
</file>

<file path=customXml/itemProps12.xml><?xml version="1.0" encoding="utf-8"?>
<ds:datastoreItem xmlns:ds="http://schemas.openxmlformats.org/officeDocument/2006/customXml" ds:itemID="{F188959C-0977-4BAA-A936-57ECB52BB7A1}">
  <ds:schemaRefs>
    <ds:schemaRef ds:uri="ESRI.ArcGIS.Mapping.OfficeIntegration.PowerPointInfo"/>
  </ds:schemaRefs>
</ds:datastoreItem>
</file>

<file path=customXml/itemProps13.xml><?xml version="1.0" encoding="utf-8"?>
<ds:datastoreItem xmlns:ds="http://schemas.openxmlformats.org/officeDocument/2006/customXml" ds:itemID="{5C43F66C-07F1-463A-B875-242A50107928}">
  <ds:schemaRefs>
    <ds:schemaRef ds:uri="ESRI.ArcGIS.Mapping.OfficeIntegration.PowerPointInfo"/>
  </ds:schemaRefs>
</ds:datastoreItem>
</file>

<file path=customXml/itemProps14.xml><?xml version="1.0" encoding="utf-8"?>
<ds:datastoreItem xmlns:ds="http://schemas.openxmlformats.org/officeDocument/2006/customXml" ds:itemID="{9E738231-2982-4EDA-A09B-0758772A5F1D}">
  <ds:schemaRefs>
    <ds:schemaRef ds:uri="ESRI.ArcGIS.Mapping.OfficeIntegration.PowerPointInfo"/>
  </ds:schemaRefs>
</ds:datastoreItem>
</file>

<file path=customXml/itemProps15.xml><?xml version="1.0" encoding="utf-8"?>
<ds:datastoreItem xmlns:ds="http://schemas.openxmlformats.org/officeDocument/2006/customXml" ds:itemID="{EE76ECA5-5EA3-4DDF-8604-A0C5EDCA5D73}">
  <ds:schemaRefs>
    <ds:schemaRef ds:uri="ESRI.ArcGIS.Mapping.OfficeIntegration.PowerPointInfo"/>
  </ds:schemaRefs>
</ds:datastoreItem>
</file>

<file path=customXml/itemProps16.xml><?xml version="1.0" encoding="utf-8"?>
<ds:datastoreItem xmlns:ds="http://schemas.openxmlformats.org/officeDocument/2006/customXml" ds:itemID="{03FF03D1-528E-45AF-9922-1A0BBBA909CB}">
  <ds:schemaRefs>
    <ds:schemaRef ds:uri="ESRI.ArcGIS.Mapping.OfficeIntegration.PowerPointInfo"/>
  </ds:schemaRefs>
</ds:datastoreItem>
</file>

<file path=customXml/itemProps17.xml><?xml version="1.0" encoding="utf-8"?>
<ds:datastoreItem xmlns:ds="http://schemas.openxmlformats.org/officeDocument/2006/customXml" ds:itemID="{518F09DD-610E-4075-BC56-B7DF243660DD}">
  <ds:schemaRefs>
    <ds:schemaRef ds:uri="ESRI.ArcGIS.Mapping.OfficeIntegration.PowerPointInfo"/>
  </ds:schemaRefs>
</ds:datastoreItem>
</file>

<file path=customXml/itemProps18.xml><?xml version="1.0" encoding="utf-8"?>
<ds:datastoreItem xmlns:ds="http://schemas.openxmlformats.org/officeDocument/2006/customXml" ds:itemID="{3CB14718-F86C-48F9-B5ED-2FF913F5F8EA}">
  <ds:schemaRefs>
    <ds:schemaRef ds:uri="ESRI.ArcGIS.Mapping.OfficeIntegration.PowerPointInfo"/>
  </ds:schemaRefs>
</ds:datastoreItem>
</file>

<file path=customXml/itemProps19.xml><?xml version="1.0" encoding="utf-8"?>
<ds:datastoreItem xmlns:ds="http://schemas.openxmlformats.org/officeDocument/2006/customXml" ds:itemID="{4E7AFAD3-A568-4CEF-8A43-ECA5A58E7B69}">
  <ds:schemaRefs>
    <ds:schemaRef ds:uri="ESRI.ArcGIS.Mapping.OfficeIntegration.PowerPointInfo"/>
  </ds:schemaRefs>
</ds:datastoreItem>
</file>

<file path=customXml/itemProps2.xml><?xml version="1.0" encoding="utf-8"?>
<ds:datastoreItem xmlns:ds="http://schemas.openxmlformats.org/officeDocument/2006/customXml" ds:itemID="{0C408F16-0DAF-45A6-BE21-E3AC9985637F}">
  <ds:schemaRefs>
    <ds:schemaRef ds:uri="http://schemas.microsoft.com/sharepoint/events"/>
  </ds:schemaRefs>
</ds:datastoreItem>
</file>

<file path=customXml/itemProps20.xml><?xml version="1.0" encoding="utf-8"?>
<ds:datastoreItem xmlns:ds="http://schemas.openxmlformats.org/officeDocument/2006/customXml" ds:itemID="{2D3941FC-5EC8-4A52-AB39-876A21E402B2}">
  <ds:schemaRefs>
    <ds:schemaRef ds:uri="ESRI.ArcGIS.Mapping.OfficeIntegration.PowerPointInfo"/>
  </ds:schemaRefs>
</ds:datastoreItem>
</file>

<file path=customXml/itemProps21.xml><?xml version="1.0" encoding="utf-8"?>
<ds:datastoreItem xmlns:ds="http://schemas.openxmlformats.org/officeDocument/2006/customXml" ds:itemID="{915EE810-39ED-415F-B64D-619A22BE726E}">
  <ds:schemaRefs>
    <ds:schemaRef ds:uri="ESRI.ArcGIS.Mapping.OfficeIntegration.PowerPointInfo"/>
  </ds:schemaRefs>
</ds:datastoreItem>
</file>

<file path=customXml/itemProps22.xml><?xml version="1.0" encoding="utf-8"?>
<ds:datastoreItem xmlns:ds="http://schemas.openxmlformats.org/officeDocument/2006/customXml" ds:itemID="{5FA0AA7B-E49A-4DB6-B0C4-5318F946CCD8}">
  <ds:schemaRefs>
    <ds:schemaRef ds:uri="ESRI.ArcGIS.Mapping.OfficeIntegration.PowerPointInfo"/>
  </ds:schemaRefs>
</ds:datastoreItem>
</file>

<file path=customXml/itemProps23.xml><?xml version="1.0" encoding="utf-8"?>
<ds:datastoreItem xmlns:ds="http://schemas.openxmlformats.org/officeDocument/2006/customXml" ds:itemID="{98331C9F-0C9C-4DF9-A2D5-D23182DF5BF1}">
  <ds:schemaRefs>
    <ds:schemaRef ds:uri="ESRI.ArcGIS.Mapping.OfficeIntegration.PowerPointInfo"/>
  </ds:schemaRefs>
</ds:datastoreItem>
</file>

<file path=customXml/itemProps24.xml><?xml version="1.0" encoding="utf-8"?>
<ds:datastoreItem xmlns:ds="http://schemas.openxmlformats.org/officeDocument/2006/customXml" ds:itemID="{C29AAC04-E94B-48E5-817F-6E95EE7A5B76}">
  <ds:schemaRefs>
    <ds:schemaRef ds:uri="ESRI.ArcGIS.Mapping.OfficeIntegration.PowerPointInfo"/>
  </ds:schemaRefs>
</ds:datastoreItem>
</file>

<file path=customXml/itemProps25.xml><?xml version="1.0" encoding="utf-8"?>
<ds:datastoreItem xmlns:ds="http://schemas.openxmlformats.org/officeDocument/2006/customXml" ds:itemID="{A7A014C6-604F-41C7-8CD6-EFAEC12486BE}">
  <ds:schemaRefs>
    <ds:schemaRef ds:uri="ESRI.ArcGIS.Mapping.OfficeIntegration.PowerPointInfo"/>
  </ds:schemaRefs>
</ds:datastoreItem>
</file>

<file path=customXml/itemProps26.xml><?xml version="1.0" encoding="utf-8"?>
<ds:datastoreItem xmlns:ds="http://schemas.openxmlformats.org/officeDocument/2006/customXml" ds:itemID="{BD9B836E-7942-4168-84ED-DB04C52DD171}">
  <ds:schemaRefs>
    <ds:schemaRef ds:uri="ESRI.ArcGIS.Mapping.OfficeIntegration.PowerPointInfo"/>
  </ds:schemaRefs>
</ds:datastoreItem>
</file>

<file path=customXml/itemProps27.xml><?xml version="1.0" encoding="utf-8"?>
<ds:datastoreItem xmlns:ds="http://schemas.openxmlformats.org/officeDocument/2006/customXml" ds:itemID="{A2BBC639-DA30-49A7-ADC6-2980953B3F63}">
  <ds:schemaRefs>
    <ds:schemaRef ds:uri="ESRI.ArcGIS.Mapping.OfficeIntegration.PowerPointInfo"/>
  </ds:schemaRefs>
</ds:datastoreItem>
</file>

<file path=customXml/itemProps28.xml><?xml version="1.0" encoding="utf-8"?>
<ds:datastoreItem xmlns:ds="http://schemas.openxmlformats.org/officeDocument/2006/customXml" ds:itemID="{F290B368-66FD-4A15-A16F-8EAB723F7314}">
  <ds:schemaRefs>
    <ds:schemaRef ds:uri="ESRI.ArcGIS.Mapping.OfficeIntegration.PowerPointInfo"/>
  </ds:schemaRefs>
</ds:datastoreItem>
</file>

<file path=customXml/itemProps29.xml><?xml version="1.0" encoding="utf-8"?>
<ds:datastoreItem xmlns:ds="http://schemas.openxmlformats.org/officeDocument/2006/customXml" ds:itemID="{0DBB0A8D-48BF-4250-8ADA-8C4E4DF96553}">
  <ds:schemaRefs>
    <ds:schemaRef ds:uri="ESRI.ArcGIS.Mapping.OfficeIntegration.PowerPointInfo"/>
  </ds:schemaRefs>
</ds:datastoreItem>
</file>

<file path=customXml/itemProps3.xml><?xml version="1.0" encoding="utf-8"?>
<ds:datastoreItem xmlns:ds="http://schemas.openxmlformats.org/officeDocument/2006/customXml" ds:itemID="{D2E303A4-EB9B-45D4-8040-42CB668899F1}">
  <ds:schemaRefs>
    <ds:schemaRef ds:uri="ESRI.ArcGIS.Mapping.OfficeIntegration.PowerPointInfo"/>
  </ds:schemaRefs>
</ds:datastoreItem>
</file>

<file path=customXml/itemProps30.xml><?xml version="1.0" encoding="utf-8"?>
<ds:datastoreItem xmlns:ds="http://schemas.openxmlformats.org/officeDocument/2006/customXml" ds:itemID="{5826FE81-E538-4589-9520-3E93D2160F89}">
  <ds:schemaRefs>
    <ds:schemaRef ds:uri="ESRI.ArcGIS.Mapping.OfficeIntegration.PowerPointInfo"/>
  </ds:schemaRefs>
</ds:datastoreItem>
</file>

<file path=customXml/itemProps31.xml><?xml version="1.0" encoding="utf-8"?>
<ds:datastoreItem xmlns:ds="http://schemas.openxmlformats.org/officeDocument/2006/customXml" ds:itemID="{BFA85535-6ABA-417B-96E9-5BC318D0E645}">
  <ds:schemaRefs>
    <ds:schemaRef ds:uri="ESRI.ArcGIS.Mapping.OfficeIntegration.PowerPointInfo"/>
  </ds:schemaRefs>
</ds:datastoreItem>
</file>

<file path=customXml/itemProps32.xml><?xml version="1.0" encoding="utf-8"?>
<ds:datastoreItem xmlns:ds="http://schemas.openxmlformats.org/officeDocument/2006/customXml" ds:itemID="{78ABB736-7643-41CA-99D7-80756949B719}">
  <ds:schemaRefs>
    <ds:schemaRef ds:uri="ESRI.ArcGIS.Mapping.OfficeIntegration.PowerPointInfo"/>
  </ds:schemaRefs>
</ds:datastoreItem>
</file>

<file path=customXml/itemProps33.xml><?xml version="1.0" encoding="utf-8"?>
<ds:datastoreItem xmlns:ds="http://schemas.openxmlformats.org/officeDocument/2006/customXml" ds:itemID="{3E2B29F9-6B81-4B70-89D0-42AB53245CB6}">
  <ds:schemaRefs>
    <ds:schemaRef ds:uri="ESRI.ArcGIS.Mapping.OfficeIntegration.PowerPointInfo"/>
  </ds:schemaRefs>
</ds:datastoreItem>
</file>

<file path=customXml/itemProps34.xml><?xml version="1.0" encoding="utf-8"?>
<ds:datastoreItem xmlns:ds="http://schemas.openxmlformats.org/officeDocument/2006/customXml" ds:itemID="{6EAB6CF9-6967-427E-B0B8-23EC865871FC}">
  <ds:schemaRefs>
    <ds:schemaRef ds:uri="ESRI.ArcGIS.Mapping.OfficeIntegration.PowerPointInfo"/>
  </ds:schemaRefs>
</ds:datastoreItem>
</file>

<file path=customXml/itemProps35.xml><?xml version="1.0" encoding="utf-8"?>
<ds:datastoreItem xmlns:ds="http://schemas.openxmlformats.org/officeDocument/2006/customXml" ds:itemID="{DCFFE37A-0F73-435F-98C3-A5BF08CD7535}">
  <ds:schemaRefs>
    <ds:schemaRef ds:uri="ESRI.ArcGIS.Mapping.OfficeIntegration.PowerPointInfo"/>
  </ds:schemaRefs>
</ds:datastoreItem>
</file>

<file path=customXml/itemProps36.xml><?xml version="1.0" encoding="utf-8"?>
<ds:datastoreItem xmlns:ds="http://schemas.openxmlformats.org/officeDocument/2006/customXml" ds:itemID="{93114C02-A0C6-401F-9747-A31FC7391D6E}">
  <ds:schemaRefs>
    <ds:schemaRef ds:uri="http://schemas.microsoft.com/sharepoint/v3/contenttype/forms"/>
  </ds:schemaRefs>
</ds:datastoreItem>
</file>

<file path=customXml/itemProps37.xml><?xml version="1.0" encoding="utf-8"?>
<ds:datastoreItem xmlns:ds="http://schemas.openxmlformats.org/officeDocument/2006/customXml" ds:itemID="{D0F91A8E-917D-4C48-8932-3E1403E153B8}">
  <ds:schemaRefs>
    <ds:schemaRef ds:uri="ESRI.ArcGIS.Mapping.OfficeIntegration.PowerPointInfo"/>
  </ds:schemaRefs>
</ds:datastoreItem>
</file>

<file path=customXml/itemProps38.xml><?xml version="1.0" encoding="utf-8"?>
<ds:datastoreItem xmlns:ds="http://schemas.openxmlformats.org/officeDocument/2006/customXml" ds:itemID="{196FA939-82E4-432E-A989-B60D1079997C}">
  <ds:schemaRefs>
    <ds:schemaRef ds:uri="ESRI.ArcGIS.Mapping.OfficeIntegration.PowerPointInfo"/>
  </ds:schemaRefs>
</ds:datastoreItem>
</file>

<file path=customXml/itemProps39.xml><?xml version="1.0" encoding="utf-8"?>
<ds:datastoreItem xmlns:ds="http://schemas.openxmlformats.org/officeDocument/2006/customXml" ds:itemID="{744DE548-8B98-42C7-B32A-02DACA54DE43}">
  <ds:schemaRefs>
    <ds:schemaRef ds:uri="ESRI.ArcGIS.Mapping.OfficeIntegration.PowerPointInfo"/>
  </ds:schemaRefs>
</ds:datastoreItem>
</file>

<file path=customXml/itemProps4.xml><?xml version="1.0" encoding="utf-8"?>
<ds:datastoreItem xmlns:ds="http://schemas.openxmlformats.org/officeDocument/2006/customXml" ds:itemID="{5396F036-39EC-4113-AE70-71B49CCB4F26}">
  <ds:schemaRefs>
    <ds:schemaRef ds:uri="ESRI.ArcGIS.Mapping.OfficeIntegration.PowerPointInfo"/>
  </ds:schemaRefs>
</ds:datastoreItem>
</file>

<file path=customXml/itemProps40.xml><?xml version="1.0" encoding="utf-8"?>
<ds:datastoreItem xmlns:ds="http://schemas.openxmlformats.org/officeDocument/2006/customXml" ds:itemID="{C98DF059-8A46-41C2-80A2-18A6A24010E6}">
  <ds:schemaRefs>
    <ds:schemaRef ds:uri="ESRI.ArcGIS.Mapping.OfficeIntegration.PowerPointInfo"/>
  </ds:schemaRefs>
</ds:datastoreItem>
</file>

<file path=customXml/itemProps41.xml><?xml version="1.0" encoding="utf-8"?>
<ds:datastoreItem xmlns:ds="http://schemas.openxmlformats.org/officeDocument/2006/customXml" ds:itemID="{466DEDA0-8176-4123-B8D8-46C15ECA40C3}">
  <ds:schemaRefs>
    <ds:schemaRef ds:uri="ESRI.ArcGIS.Mapping.OfficeIntegration.PowerPointInfo"/>
  </ds:schemaRefs>
</ds:datastoreItem>
</file>

<file path=customXml/itemProps42.xml><?xml version="1.0" encoding="utf-8"?>
<ds:datastoreItem xmlns:ds="http://schemas.openxmlformats.org/officeDocument/2006/customXml" ds:itemID="{C94CADE6-0054-4362-BA1C-78A07FCA4D23}">
  <ds:schemaRefs>
    <ds:schemaRef ds:uri="ESRI.ArcGIS.Mapping.OfficeIntegration.PowerPointInfo"/>
  </ds:schemaRefs>
</ds:datastoreItem>
</file>

<file path=customXml/itemProps43.xml><?xml version="1.0" encoding="utf-8"?>
<ds:datastoreItem xmlns:ds="http://schemas.openxmlformats.org/officeDocument/2006/customXml" ds:itemID="{0B0D479A-D420-44BF-A32E-A7DCD8D7A6C9}">
  <ds:schemaRefs>
    <ds:schemaRef ds:uri="ESRI.ArcGIS.Mapping.OfficeIntegration.PowerPointInfo"/>
  </ds:schemaRefs>
</ds:datastoreItem>
</file>

<file path=customXml/itemProps44.xml><?xml version="1.0" encoding="utf-8"?>
<ds:datastoreItem xmlns:ds="http://schemas.openxmlformats.org/officeDocument/2006/customXml" ds:itemID="{3E617227-2BD4-4881-8D44-1187655793C0}">
  <ds:schemaRefs>
    <ds:schemaRef ds:uri="ESRI.ArcGIS.Mapping.OfficeIntegration.PowerPointInfo"/>
  </ds:schemaRefs>
</ds:datastoreItem>
</file>

<file path=customXml/itemProps45.xml><?xml version="1.0" encoding="utf-8"?>
<ds:datastoreItem xmlns:ds="http://schemas.openxmlformats.org/officeDocument/2006/customXml" ds:itemID="{5230ECC0-8BA5-4A0D-A931-8BD398517947}">
  <ds:schemaRefs>
    <ds:schemaRef ds:uri="ESRI.ArcGIS.Mapping.OfficeIntegration.PowerPointInfo"/>
  </ds:schemaRefs>
</ds:datastoreItem>
</file>

<file path=customXml/itemProps46.xml><?xml version="1.0" encoding="utf-8"?>
<ds:datastoreItem xmlns:ds="http://schemas.openxmlformats.org/officeDocument/2006/customXml" ds:itemID="{11E68E8E-F173-4F8E-B312-6E3A15FF825E}">
  <ds:schemaRefs>
    <ds:schemaRef ds:uri="ESRI.ArcGIS.Mapping.OfficeIntegration.PowerPointInfo"/>
  </ds:schemaRefs>
</ds:datastoreItem>
</file>

<file path=customXml/itemProps47.xml><?xml version="1.0" encoding="utf-8"?>
<ds:datastoreItem xmlns:ds="http://schemas.openxmlformats.org/officeDocument/2006/customXml" ds:itemID="{25048C94-B5FB-45DD-8DFC-33F00E6FB842}">
  <ds:schemaRefs>
    <ds:schemaRef ds:uri="ESRI.ArcGIS.Mapping.OfficeIntegration.PowerPointInfo"/>
  </ds:schemaRefs>
</ds:datastoreItem>
</file>

<file path=customXml/itemProps48.xml><?xml version="1.0" encoding="utf-8"?>
<ds:datastoreItem xmlns:ds="http://schemas.openxmlformats.org/officeDocument/2006/customXml" ds:itemID="{9FE70074-89FE-4E5F-9BE6-82EC1B3E3A56}">
  <ds:schemaRefs>
    <ds:schemaRef ds:uri="ESRI.ArcGIS.Mapping.OfficeIntegration.PowerPointInfo"/>
  </ds:schemaRefs>
</ds:datastoreItem>
</file>

<file path=customXml/itemProps49.xml><?xml version="1.0" encoding="utf-8"?>
<ds:datastoreItem xmlns:ds="http://schemas.openxmlformats.org/officeDocument/2006/customXml" ds:itemID="{6BE092F3-5BB5-4D21-A2D1-EFC441847A53}"/>
</file>

<file path=customXml/itemProps5.xml><?xml version="1.0" encoding="utf-8"?>
<ds:datastoreItem xmlns:ds="http://schemas.openxmlformats.org/officeDocument/2006/customXml" ds:itemID="{D149EFD1-3D7E-49DA-88FB-306E508F7142}">
  <ds:schemaRefs>
    <ds:schemaRef ds:uri="ESRI.ArcGIS.Mapping.OfficeIntegration.PowerPointInfo"/>
  </ds:schemaRefs>
</ds:datastoreItem>
</file>

<file path=customXml/itemProps50.xml><?xml version="1.0" encoding="utf-8"?>
<ds:datastoreItem xmlns:ds="http://schemas.openxmlformats.org/officeDocument/2006/customXml" ds:itemID="{EF5FE898-CD85-4A5B-9F20-CEE135BE7203}">
  <ds:schemaRefs>
    <ds:schemaRef ds:uri="ESRI.ArcGIS.Mapping.OfficeIntegration.PowerPointInfo"/>
  </ds:schemaRefs>
</ds:datastoreItem>
</file>

<file path=customXml/itemProps51.xml><?xml version="1.0" encoding="utf-8"?>
<ds:datastoreItem xmlns:ds="http://schemas.openxmlformats.org/officeDocument/2006/customXml" ds:itemID="{7544C62A-92D9-496F-953A-73B578701840}">
  <ds:schemaRefs>
    <ds:schemaRef ds:uri="ESRI.ArcGIS.Mapping.OfficeIntegration.PowerPointInfo"/>
  </ds:schemaRefs>
</ds:datastoreItem>
</file>

<file path=customXml/itemProps52.xml><?xml version="1.0" encoding="utf-8"?>
<ds:datastoreItem xmlns:ds="http://schemas.openxmlformats.org/officeDocument/2006/customXml" ds:itemID="{54D4EB55-8D22-409B-A9F4-4C1494405F9F}">
  <ds:schemaRefs>
    <ds:schemaRef ds:uri="ESRI.ArcGIS.Mapping.OfficeIntegration.PowerPointInfo"/>
  </ds:schemaRefs>
</ds:datastoreItem>
</file>

<file path=customXml/itemProps6.xml><?xml version="1.0" encoding="utf-8"?>
<ds:datastoreItem xmlns:ds="http://schemas.openxmlformats.org/officeDocument/2006/customXml" ds:itemID="{3E902DBD-76DD-4186-AD13-C85D9B7AB902}">
  <ds:schemaRefs>
    <ds:schemaRef ds:uri="ESRI.ArcGIS.Mapping.OfficeIntegration.PowerPointInfo"/>
  </ds:schemaRefs>
</ds:datastoreItem>
</file>

<file path=customXml/itemProps7.xml><?xml version="1.0" encoding="utf-8"?>
<ds:datastoreItem xmlns:ds="http://schemas.openxmlformats.org/officeDocument/2006/customXml" ds:itemID="{CB07F4E0-E5EC-4988-AD39-AD761E4B0FF4}">
  <ds:schemaRefs>
    <ds:schemaRef ds:uri="ESRI.ArcGIS.Mapping.OfficeIntegration.PowerPointInfo"/>
  </ds:schemaRefs>
</ds:datastoreItem>
</file>

<file path=customXml/itemProps8.xml><?xml version="1.0" encoding="utf-8"?>
<ds:datastoreItem xmlns:ds="http://schemas.openxmlformats.org/officeDocument/2006/customXml" ds:itemID="{9C5C8FE0-9DF5-4A87-84C8-6EA4B11258FD}">
  <ds:schemaRefs>
    <ds:schemaRef ds:uri="ESRI.ArcGIS.Mapping.OfficeIntegration.PowerPointInfo"/>
  </ds:schemaRefs>
</ds:datastoreItem>
</file>

<file path=customXml/itemProps9.xml><?xml version="1.0" encoding="utf-8"?>
<ds:datastoreItem xmlns:ds="http://schemas.openxmlformats.org/officeDocument/2006/customXml" ds:itemID="{5AB6FD42-8E99-4183-BCD0-6FC169C86938}">
  <ds:schemaRefs>
    <ds:schemaRef ds:uri="http://schemas.microsoft.com/office/2006/documentManagement/types"/>
    <ds:schemaRef ds:uri="http://schemas.microsoft.com/office/infopath/2007/PartnerControls"/>
    <ds:schemaRef ds:uri="4845bdcd-0502-4314-b776-bcf6a19db2e7"/>
    <ds:schemaRef ds:uri="http://purl.org/dc/elements/1.1/"/>
    <ds:schemaRef ds:uri="http://schemas.microsoft.com/office/2006/metadata/properties"/>
    <ds:schemaRef ds:uri="5af08be3-da31-4ed0-bd15-c2f68cc29029"/>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APHL PPT Template</Template>
  <TotalTime>13709</TotalTime>
  <Words>3755</Words>
  <Application>Microsoft Office PowerPoint</Application>
  <PresentationFormat>On-screen Show (4:3)</PresentationFormat>
  <Paragraphs>536</Paragraphs>
  <Slides>57</Slides>
  <Notes>40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57</vt:i4>
      </vt:variant>
    </vt:vector>
  </HeadingPairs>
  <TitlesOfParts>
    <vt:vector size="69" baseType="lpstr">
      <vt:lpstr>Arial</vt:lpstr>
      <vt:lpstr>Calibri</vt:lpstr>
      <vt:lpstr>Franklin Gothic Book</vt:lpstr>
      <vt:lpstr>Franklin Gothic Demi</vt:lpstr>
      <vt:lpstr>Franklin Gothic Medium</vt:lpstr>
      <vt:lpstr>Tahoma</vt:lpstr>
      <vt:lpstr>Times New Roman</vt:lpstr>
      <vt:lpstr>Trebuchet MS</vt:lpstr>
      <vt:lpstr>Wingdings</vt:lpstr>
      <vt:lpstr>Office Theme</vt:lpstr>
      <vt:lpstr>1_Office Theme</vt:lpstr>
      <vt:lpstr>Custom Design</vt:lpstr>
      <vt:lpstr>Leading Effective Meetings                 Details of Facilitation </vt:lpstr>
      <vt:lpstr>Why this Training</vt:lpstr>
      <vt:lpstr>Leading effective meetings</vt:lpstr>
      <vt:lpstr>Ground Rules</vt:lpstr>
      <vt:lpstr>Role of the Facilitator</vt:lpstr>
      <vt:lpstr>Four components of a well-developed meeting:  Preparation Start Execution Close</vt:lpstr>
      <vt:lpstr>PowerPoint Presentation</vt:lpstr>
      <vt:lpstr>Prepare, Prepare, Prepare</vt:lpstr>
      <vt:lpstr>Purpose and Product</vt:lpstr>
      <vt:lpstr>Participants</vt:lpstr>
      <vt:lpstr>Process for us</vt:lpstr>
      <vt:lpstr>Process for us</vt:lpstr>
      <vt:lpstr>PowerPoint Presentation</vt:lpstr>
      <vt:lpstr>Starting the meeting with energy</vt:lpstr>
      <vt:lpstr>The Importance of Engagement Seek Tools and How to Use Them  </vt:lpstr>
      <vt:lpstr>Ask Great Starting Questions</vt:lpstr>
      <vt:lpstr> Great Starting Questions, continued</vt:lpstr>
      <vt:lpstr>Exercise on Starting Questions!?!</vt:lpstr>
      <vt:lpstr>Other Key parts to your Start</vt:lpstr>
      <vt:lpstr>Process for us</vt:lpstr>
      <vt:lpstr>Recording </vt:lpstr>
      <vt:lpstr>Record for clarity and buy in</vt:lpstr>
      <vt:lpstr>Tricks &amp; Techniques</vt:lpstr>
      <vt:lpstr>Track time</vt:lpstr>
      <vt:lpstr>PowerPoint Presentation</vt:lpstr>
      <vt:lpstr>Information gathering</vt:lpstr>
      <vt:lpstr>Information gathering continued</vt:lpstr>
      <vt:lpstr>When doing exercises</vt:lpstr>
      <vt:lpstr>Checkpoints</vt:lpstr>
      <vt:lpstr>Building Understanding &amp; Agreements</vt:lpstr>
      <vt:lpstr>Three steps to reach consensus</vt:lpstr>
      <vt:lpstr>PowerPoint Presentation</vt:lpstr>
      <vt:lpstr>PowerPoint Presentation</vt:lpstr>
      <vt:lpstr>Checking for Final Agreement</vt:lpstr>
      <vt:lpstr>Um…NO</vt:lpstr>
      <vt:lpstr>Yeah, still no…</vt:lpstr>
      <vt:lpstr>Fallback options</vt:lpstr>
      <vt:lpstr>Getting to agreements</vt:lpstr>
      <vt:lpstr>Getting to agreements</vt:lpstr>
      <vt:lpstr>Process for us</vt:lpstr>
      <vt:lpstr>If There is a Disagreement..</vt:lpstr>
      <vt:lpstr>What is Dysfunction</vt:lpstr>
      <vt:lpstr>PowerPoint Presentation</vt:lpstr>
      <vt:lpstr>Dysfunction –Prevention Strategies</vt:lpstr>
      <vt:lpstr>Address Dysfunction</vt:lpstr>
      <vt:lpstr>Confirm resolution</vt:lpstr>
      <vt:lpstr>PowerPoint Presentation</vt:lpstr>
      <vt:lpstr>Closing </vt:lpstr>
      <vt:lpstr>Virtual Meeting</vt:lpstr>
      <vt:lpstr>Meeting Platform Options</vt:lpstr>
      <vt:lpstr>A Note on Participant Topics</vt:lpstr>
      <vt:lpstr>Get People Involved and Moving</vt:lpstr>
      <vt:lpstr>Review: the well developed meeting</vt:lpstr>
      <vt:lpstr>And details of facilitation</vt:lpstr>
      <vt:lpstr>And details of facilitation</vt:lpstr>
      <vt:lpstr>PowerPoint Presentation</vt:lpstr>
      <vt:lpstr>References</vt:lpstr>
    </vt:vector>
  </TitlesOfParts>
  <Company>Association Of Public Health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Effective Meetings Facilitation</dc:title>
  <dc:creator>Nickla Robert E</dc:creator>
  <cp:keywords/>
  <cp:lastModifiedBy>Kurimski, Lorelei | APHL</cp:lastModifiedBy>
  <cp:revision>76</cp:revision>
  <cp:lastPrinted>2019-06-01T20:43:27Z</cp:lastPrinted>
  <dcterms:created xsi:type="dcterms:W3CDTF">2018-08-22T16:11:07Z</dcterms:created>
  <dcterms:modified xsi:type="dcterms:W3CDTF">2022-07-05T19:27:07Z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2cbd23b2-3078-4632-8b86-bd07d92aecd0</vt:lpwstr>
  </property>
  <property fmtid="{D5CDD505-2E9C-101B-9397-08002B2CF9AE}" pid="3" name="ContentTypeId">
    <vt:lpwstr>0x0101000B0D515997CB0546990B9821911254AF</vt:lpwstr>
  </property>
</Properties>
</file>