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67" r:id="rId2"/>
    <p:sldId id="268" r:id="rId3"/>
    <p:sldId id="270" r:id="rId4"/>
    <p:sldId id="274" r:id="rId5"/>
    <p:sldId id="287" r:id="rId6"/>
    <p:sldId id="276" r:id="rId7"/>
    <p:sldId id="273" r:id="rId8"/>
    <p:sldId id="275" r:id="rId9"/>
    <p:sldId id="272" r:id="rId10"/>
    <p:sldId id="277" r:id="rId11"/>
    <p:sldId id="278" r:id="rId12"/>
    <p:sldId id="279" r:id="rId13"/>
    <p:sldId id="280" r:id="rId14"/>
    <p:sldId id="281" r:id="rId15"/>
    <p:sldId id="282" r:id="rId16"/>
    <p:sldId id="284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97" autoAdjust="0"/>
    <p:restoredTop sz="96140" autoAdjust="0"/>
  </p:normalViewPr>
  <p:slideViewPr>
    <p:cSldViewPr>
      <p:cViewPr>
        <p:scale>
          <a:sx n="80" d="100"/>
          <a:sy n="80" d="100"/>
        </p:scale>
        <p:origin x="-145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4034C-0720-4D1F-A40F-0ADA9F57282C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38034-6043-4CD3-88A6-1BFC08772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38034-6043-4CD3-88A6-1BFC08772E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SRA = Security Risk Assessment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38034-6043-4CD3-88A6-1BFC08772E1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– competency modules – purchased – tracking – customizable.  All lab departments including safety,</a:t>
            </a:r>
            <a:r>
              <a:rPr lang="en-US" baseline="0" dirty="0" smtClean="0"/>
              <a:t> QA</a:t>
            </a:r>
            <a:endParaRPr lang="en-US" dirty="0" smtClean="0"/>
          </a:p>
          <a:p>
            <a:r>
              <a:rPr lang="en-US" dirty="0" smtClean="0"/>
              <a:t>WSLH</a:t>
            </a:r>
            <a:r>
              <a:rPr lang="en-US" baseline="0" dirty="0" smtClean="0"/>
              <a:t> – proficiency testing – competency/training modules – tracking – customizable  Competency and Training modules through Medical Training solutions.  All lab departments including safety, QA</a:t>
            </a:r>
          </a:p>
          <a:p>
            <a:r>
              <a:rPr lang="en-US" baseline="0" dirty="0" smtClean="0"/>
              <a:t>Prepare Iowa – free training – Lab </a:t>
            </a:r>
            <a:r>
              <a:rPr lang="en-US" baseline="0" dirty="0" err="1" smtClean="0"/>
              <a:t>Biosafety</a:t>
            </a:r>
            <a:r>
              <a:rPr lang="en-US" baseline="0" dirty="0" smtClean="0"/>
              <a:t> Avoiding Lab Acquired Infections; The role of Sentinel labs in Emergency Response; Introduction to the Public Health Laboratory System; Electronic BT workshop for Sentinel Labs</a:t>
            </a:r>
          </a:p>
          <a:p>
            <a:r>
              <a:rPr lang="en-US" baseline="0" dirty="0" smtClean="0"/>
              <a:t>NLTN – shipping infectious substances; </a:t>
            </a:r>
            <a:r>
              <a:rPr lang="en-US" baseline="0" dirty="0" err="1" smtClean="0"/>
              <a:t>biosafety</a:t>
            </a:r>
            <a:r>
              <a:rPr lang="en-US" baseline="0" dirty="0" smtClean="0"/>
              <a:t>/</a:t>
            </a:r>
            <a:r>
              <a:rPr lang="en-US" baseline="0" dirty="0" err="1" smtClean="0"/>
              <a:t>biosecurity</a:t>
            </a:r>
            <a:r>
              <a:rPr lang="en-US" baseline="0" dirty="0" smtClean="0"/>
              <a:t>; podcasts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38034-6043-4CD3-88A6-1BFC08772E1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3866-9A91-417B-B4D2-EAC0C87DBC6E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E19A2-7F7B-4B80-9521-32F686187805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9762-931B-4350-BFFB-ECB158E12295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  <a:lvl2pPr>
              <a:defRPr baseline="0">
                <a:solidFill>
                  <a:srgbClr val="000000"/>
                </a:solidFill>
              </a:defRPr>
            </a:lvl2pPr>
            <a:lvl3pPr>
              <a:defRPr baseline="0">
                <a:solidFill>
                  <a:srgbClr val="000000"/>
                </a:solidFill>
              </a:defRPr>
            </a:lvl3pPr>
            <a:lvl4pPr>
              <a:defRPr baseline="0">
                <a:solidFill>
                  <a:srgbClr val="000000"/>
                </a:solidFill>
              </a:defRPr>
            </a:lvl4pPr>
            <a:lvl5pPr>
              <a:defRPr baseline="0">
                <a:solidFill>
                  <a:srgbClr val="000000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0"/>
            <a:ext cx="7556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0AE1-0D65-4146-A54B-D7460BF27859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 baseline="0">
                <a:solidFill>
                  <a:srgbClr val="000000"/>
                </a:solidFill>
              </a:defRPr>
            </a:lvl1pPr>
            <a:lvl2pPr>
              <a:defRPr sz="2400" baseline="0">
                <a:solidFill>
                  <a:srgbClr val="000000"/>
                </a:solidFill>
              </a:defRPr>
            </a:lvl2pPr>
            <a:lvl3pPr>
              <a:defRPr sz="2000" baseline="0">
                <a:solidFill>
                  <a:srgbClr val="000000"/>
                </a:solidFill>
              </a:defRPr>
            </a:lvl3pPr>
            <a:lvl4pPr>
              <a:defRPr sz="1800" baseline="0">
                <a:solidFill>
                  <a:srgbClr val="000000"/>
                </a:solidFill>
              </a:defRPr>
            </a:lvl4pPr>
            <a:lvl5pPr>
              <a:defRPr sz="1800" baseline="0">
                <a:solidFill>
                  <a:srgbClr val="000000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 baseline="0">
                <a:solidFill>
                  <a:srgbClr val="000000"/>
                </a:solidFill>
              </a:defRPr>
            </a:lvl1pPr>
            <a:lvl2pPr>
              <a:defRPr sz="2400" baseline="0">
                <a:solidFill>
                  <a:srgbClr val="000000"/>
                </a:solidFill>
              </a:defRPr>
            </a:lvl2pPr>
            <a:lvl3pPr>
              <a:defRPr sz="2000" baseline="0">
                <a:solidFill>
                  <a:srgbClr val="000000"/>
                </a:solidFill>
              </a:defRPr>
            </a:lvl3pPr>
            <a:lvl4pPr>
              <a:defRPr sz="1800" baseline="0">
                <a:solidFill>
                  <a:srgbClr val="000000"/>
                </a:solidFill>
              </a:defRPr>
            </a:lvl4pPr>
            <a:lvl5pPr>
              <a:defRPr sz="1800" baseline="0">
                <a:solidFill>
                  <a:srgbClr val="000000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0"/>
            <a:ext cx="7556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8462-DAB8-4D4B-969E-A6A52FBC7507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01C-84A7-49EC-A315-F1CC9426E004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1EC3-420F-4D0C-92E9-4EBF84718523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DE3F9-2F6B-4815-8BC1-0BB4D38E9305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FFB4-E012-4FEF-91DB-155885292728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FF4395-BF3A-47E5-A5D5-585D4D19EB7F}" type="datetime1">
              <a:rPr lang="en-US" smtClean="0"/>
              <a:pPr/>
              <a:t>7/8/2011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947622-2F2E-42BC-B102-B94DA4463A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 baseline="0">
          <a:solidFill>
            <a:srgbClr val="000000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 baseline="0">
          <a:solidFill>
            <a:srgbClr val="000000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 baseline="0">
          <a:solidFill>
            <a:srgbClr val="000000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 baseline="0">
          <a:solidFill>
            <a:srgbClr val="000000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hl.org/member/training/Pages/nltn.aspx" TargetMode="External"/><Relationship Id="rId5" Type="http://schemas.openxmlformats.org/officeDocument/2006/relationships/hyperlink" Target="http://www.idph.state.ia.us/adper/common/pdf/prepare_iowa_overview.pdf" TargetMode="External"/><Relationship Id="rId4" Type="http://schemas.openxmlformats.org/officeDocument/2006/relationships/hyperlink" Target="http://www.slh.wisc.edu/pt/ptplus/train/index.do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lectagents.gov/" TargetMode="External"/><Relationship Id="rId2" Type="http://schemas.openxmlformats.org/officeDocument/2006/relationships/hyperlink" Target="mailto:armour@snhdmail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fetylady.com/" TargetMode="External"/><Relationship Id="rId4" Type="http://schemas.openxmlformats.org/officeDocument/2006/relationships/hyperlink" Target="http://www.eagleson.org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mmwr/preview/mmwrhtml/su6002a1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ha.gov/SLTC/respiratoryprotection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biosafety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400" dirty="0" smtClean="0"/>
              <a:t>Internal Safety Training at </a:t>
            </a:r>
            <a:br>
              <a:rPr lang="en-US" sz="4400" dirty="0" smtClean="0"/>
            </a:br>
            <a:r>
              <a:rPr lang="en-US" sz="4400" dirty="0" smtClean="0"/>
              <a:t>Southern Nevada </a:t>
            </a:r>
            <a:br>
              <a:rPr lang="en-US" sz="4400" dirty="0" smtClean="0"/>
            </a:br>
            <a:r>
              <a:rPr lang="en-US" sz="4400" dirty="0" smtClean="0"/>
              <a:t>Public Health Laboratory (SNPHL)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54696" cy="1752600"/>
          </a:xfrm>
        </p:spPr>
        <p:txBody>
          <a:bodyPr/>
          <a:lstStyle/>
          <a:p>
            <a:r>
              <a:rPr lang="en-US" dirty="0" smtClean="0"/>
              <a:t>Patricia A. Armour, MT(ASCP)</a:t>
            </a:r>
          </a:p>
          <a:p>
            <a:r>
              <a:rPr lang="en-US" dirty="0" smtClean="0"/>
              <a:t>Laboratory Manager</a:t>
            </a:r>
          </a:p>
          <a:p>
            <a:r>
              <a:rPr lang="en-US" dirty="0" smtClean="0"/>
              <a:t>July 18,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842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SNPHL mandatory safety training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143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828800"/>
                <a:gridCol w="3657600"/>
              </a:tblGrid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Staff</a:t>
                      </a:r>
                      <a:r>
                        <a:rPr lang="en-US" baseline="0" dirty="0" smtClean="0"/>
                        <a:t> trained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When/How often</a:t>
                      </a:r>
                      <a:endParaRPr lang="en-US" dirty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lab safety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Upon employment</a:t>
                      </a:r>
                      <a:r>
                        <a:rPr lang="en-US" baseline="0" dirty="0" smtClean="0"/>
                        <a:t> and when revised</a:t>
                      </a:r>
                      <a:endParaRPr lang="en-US" dirty="0"/>
                    </a:p>
                  </a:txBody>
                  <a:tcPr/>
                </a:tc>
              </a:tr>
              <a:tr h="697572">
                <a:tc>
                  <a:txBody>
                    <a:bodyPr/>
                    <a:lstStyle/>
                    <a:p>
                      <a:r>
                        <a:rPr lang="en-US" dirty="0" smtClean="0"/>
                        <a:t>Fire extinguisher, Fire</a:t>
                      </a:r>
                      <a:r>
                        <a:rPr lang="en-US" baseline="0" dirty="0" smtClean="0"/>
                        <a:t> prevention, evacuation drill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Upon</a:t>
                      </a:r>
                      <a:r>
                        <a:rPr lang="en-US" baseline="0" dirty="0" smtClean="0"/>
                        <a:t> employment and annual</a:t>
                      </a:r>
                      <a:endParaRPr lang="en-US" dirty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Chemical safety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Upon</a:t>
                      </a:r>
                      <a:r>
                        <a:rPr lang="en-US" baseline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Biosafety</a:t>
                      </a:r>
                      <a:r>
                        <a:rPr lang="en-US" baseline="0" dirty="0" smtClean="0"/>
                        <a:t> and PPE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Upon</a:t>
                      </a:r>
                      <a:r>
                        <a:rPr lang="en-US" baseline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Bloodborne</a:t>
                      </a:r>
                      <a:r>
                        <a:rPr lang="en-US" dirty="0" smtClean="0"/>
                        <a:t> Pathogens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Upon</a:t>
                      </a:r>
                      <a:r>
                        <a:rPr lang="en-US" baseline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Waste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Upon</a:t>
                      </a:r>
                      <a:r>
                        <a:rPr lang="en-US" baseline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N-95</a:t>
                      </a:r>
                      <a:r>
                        <a:rPr lang="en-US" baseline="0" dirty="0" smtClean="0"/>
                        <a:t> respirator/PAPR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Upon</a:t>
                      </a:r>
                      <a:r>
                        <a:rPr lang="en-US" baseline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Upon</a:t>
                      </a:r>
                      <a:r>
                        <a:rPr lang="en-US" baseline="0" dirty="0" smtClean="0"/>
                        <a:t> employment and annual</a:t>
                      </a:r>
                      <a:endParaRPr lang="en-US" dirty="0" smtClean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Shipping and Handling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lab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Upon</a:t>
                      </a:r>
                      <a:r>
                        <a:rPr lang="en-US" baseline="0" dirty="0" smtClean="0"/>
                        <a:t> employment and biannual</a:t>
                      </a:r>
                      <a:endParaRPr lang="en-US" dirty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BSL-3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SRA approved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Upon SRA</a:t>
                      </a:r>
                      <a:r>
                        <a:rPr lang="en-US" baseline="0" dirty="0" smtClean="0"/>
                        <a:t> approval and annual</a:t>
                      </a:r>
                      <a:endParaRPr lang="en-US" dirty="0"/>
                    </a:p>
                  </a:txBody>
                  <a:tcPr/>
                </a:tc>
              </a:tr>
              <a:tr h="404149">
                <a:tc>
                  <a:txBody>
                    <a:bodyPr/>
                    <a:lstStyle/>
                    <a:p>
                      <a:r>
                        <a:rPr lang="en-US" dirty="0" smtClean="0"/>
                        <a:t>Select</a:t>
                      </a:r>
                      <a:r>
                        <a:rPr lang="en-US" baseline="0" dirty="0" smtClean="0"/>
                        <a:t> Agent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SRA approved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Upon SRA</a:t>
                      </a:r>
                      <a:r>
                        <a:rPr lang="en-US" baseline="0" dirty="0" smtClean="0"/>
                        <a:t> approval and annual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 smtClean="0"/>
              <a:t>SNPHL Internal Training Design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Annual mandatory training schedule </a:t>
            </a:r>
          </a:p>
          <a:p>
            <a:pPr eaLnBrk="1" hangingPunct="1"/>
            <a:r>
              <a:rPr lang="en-US" sz="2800" dirty="0" smtClean="0"/>
              <a:t>Variety of formats</a:t>
            </a:r>
          </a:p>
          <a:p>
            <a:pPr lvl="1" eaLnBrk="1" hangingPunct="1"/>
            <a:r>
              <a:rPr lang="en-US" sz="2800" dirty="0" smtClean="0"/>
              <a:t>Classroom based</a:t>
            </a:r>
          </a:p>
          <a:p>
            <a:pPr lvl="1" eaLnBrk="1" hangingPunct="1"/>
            <a:r>
              <a:rPr lang="en-US" sz="2800" dirty="0" smtClean="0"/>
              <a:t>Video</a:t>
            </a:r>
          </a:p>
          <a:p>
            <a:pPr lvl="1" eaLnBrk="1" hangingPunct="1"/>
            <a:r>
              <a:rPr lang="en-US" sz="2800" dirty="0" smtClean="0"/>
              <a:t>Computer or Web-based</a:t>
            </a:r>
          </a:p>
          <a:p>
            <a:pPr eaLnBrk="1" hangingPunct="1"/>
            <a:r>
              <a:rPr lang="en-US" sz="2800" dirty="0" smtClean="0"/>
              <a:t>Measuring effectiveness</a:t>
            </a:r>
          </a:p>
          <a:p>
            <a:pPr lvl="1" eaLnBrk="1" hangingPunct="1"/>
            <a:r>
              <a:rPr lang="en-US" sz="2800" dirty="0" smtClean="0"/>
              <a:t>Written test</a:t>
            </a:r>
          </a:p>
          <a:p>
            <a:pPr lvl="1" eaLnBrk="1" hangingPunct="1"/>
            <a:r>
              <a:rPr lang="en-US" sz="2800" dirty="0" smtClean="0"/>
              <a:t>Skill demonstration</a:t>
            </a:r>
          </a:p>
          <a:p>
            <a:pPr eaLnBrk="1" hangingPunct="1"/>
            <a:r>
              <a:rPr lang="en-US" sz="2800" dirty="0" smtClean="0"/>
              <a:t>Documentation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4495800" cy="70408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Online Resources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College of American Pathologists Competency </a:t>
            </a:r>
            <a:r>
              <a:rPr lang="en-US" sz="2400" dirty="0" smtClean="0">
                <a:hlinkClick r:id="rId3"/>
              </a:rPr>
              <a:t>http://www.cap.org</a:t>
            </a:r>
            <a:endParaRPr lang="en-US" sz="2400" dirty="0" smtClean="0"/>
          </a:p>
          <a:p>
            <a:pPr eaLnBrk="1" hangingPunct="1"/>
            <a:r>
              <a:rPr lang="en-US" dirty="0" smtClean="0"/>
              <a:t>Wisconsin State Laboratory of Hygiene Training and Competency </a:t>
            </a:r>
            <a:r>
              <a:rPr lang="en-US" sz="2400" dirty="0" smtClean="0">
                <a:hlinkClick r:id="rId4"/>
              </a:rPr>
              <a:t>http://www.slh.wisc.edu/pt/ptplus/train/index.dot</a:t>
            </a:r>
            <a:endParaRPr lang="en-US" sz="2400" dirty="0" smtClean="0"/>
          </a:p>
          <a:p>
            <a:r>
              <a:rPr lang="en-US" sz="2400" dirty="0" smtClean="0"/>
              <a:t>Iowa Department of Public Health – Prepare Iowa</a:t>
            </a:r>
          </a:p>
          <a:p>
            <a:pPr>
              <a:buNone/>
            </a:pPr>
            <a:r>
              <a:rPr lang="en-US" sz="2000" dirty="0" smtClean="0">
                <a:hlinkClick r:id="rId5"/>
              </a:rPr>
              <a:t>http://www.idph.state.ia.us/adper/common/pdf/prepare_iowa_overview.pdf</a:t>
            </a:r>
            <a:endParaRPr lang="en-US" dirty="0" smtClean="0"/>
          </a:p>
          <a:p>
            <a:r>
              <a:rPr lang="en-US" dirty="0" smtClean="0"/>
              <a:t>National Laboratory Training Network </a:t>
            </a:r>
            <a:r>
              <a:rPr lang="en-US" sz="2400" dirty="0" smtClean="0">
                <a:hlinkClick r:id="rId6"/>
              </a:rPr>
              <a:t>http://www.aphl.org/member/training/Pages/nltn.aspx</a:t>
            </a:r>
            <a:endParaRPr lang="en-US" sz="2400" dirty="0" smtClean="0"/>
          </a:p>
          <a:p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4800600" cy="70408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Additional Resources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495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Eagleson</a:t>
            </a:r>
            <a:r>
              <a:rPr lang="en-US" dirty="0" smtClean="0"/>
              <a:t> Institute – Biological Safety Cabinet and Fume hood  </a:t>
            </a:r>
            <a:r>
              <a:rPr lang="en-US" dirty="0" smtClean="0">
                <a:hlinkClick r:id="rId2"/>
              </a:rPr>
              <a:t>http://www.eagleson.org/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Safety Lady </a:t>
            </a:r>
            <a:r>
              <a:rPr lang="en-US" dirty="0" smtClean="0">
                <a:hlinkClick r:id="rId3"/>
              </a:rPr>
              <a:t>http://www.safetylady.com/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OSHA – respiratory protection training videos </a:t>
            </a:r>
            <a:r>
              <a:rPr lang="en-US" sz="2100" dirty="0" smtClean="0">
                <a:hlinkClick r:id="rId4"/>
              </a:rPr>
              <a:t>http://www.osha.gov/SLTC/respiratoryprotection/index.html#trainingvideos</a:t>
            </a:r>
            <a:endParaRPr lang="en-US" sz="2100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CDC – Guidelines for </a:t>
            </a:r>
            <a:r>
              <a:rPr lang="en-US" dirty="0" err="1" smtClean="0"/>
              <a:t>Biosafety</a:t>
            </a:r>
            <a:r>
              <a:rPr lang="en-US" dirty="0" smtClean="0"/>
              <a:t> Laboratory Competency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hlinkClick r:id="rId5"/>
              </a:rPr>
              <a:t>http://www.cdc.gov/mmwr/preview/mmwrhtml/su6002a1.htm</a:t>
            </a:r>
            <a:endParaRPr lang="en-US" sz="2400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371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/>
              <a:t>SNPHL strategy for providing training with limited resources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3657600"/>
          </a:xfrm>
        </p:spPr>
        <p:txBody>
          <a:bodyPr/>
          <a:lstStyle/>
          <a:p>
            <a:pPr eaLnBrk="1" hangingPunct="1"/>
            <a:r>
              <a:rPr lang="en-US" dirty="0" smtClean="0"/>
              <a:t>Utilize computer or web-based training and competency programs – provides tracking for documentation and background information</a:t>
            </a:r>
          </a:p>
          <a:p>
            <a:pPr eaLnBrk="1" hangingPunct="1"/>
            <a:r>
              <a:rPr lang="en-US" dirty="0" smtClean="0"/>
              <a:t>Provide site specific training after completion of computer or web-based programs– includes opportunity for open discussion</a:t>
            </a:r>
          </a:p>
          <a:p>
            <a:pPr eaLnBrk="1" hangingPunct="1"/>
            <a:r>
              <a:rPr lang="en-US" dirty="0" smtClean="0"/>
              <a:t>Perform hands on demonstration of skills using site specific materials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371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400" dirty="0" smtClean="0"/>
              <a:t>SNPHL strategy for providing training with limited resources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429000"/>
          </a:xfrm>
        </p:spPr>
        <p:txBody>
          <a:bodyPr/>
          <a:lstStyle/>
          <a:p>
            <a:pPr eaLnBrk="1" hangingPunct="1"/>
            <a:r>
              <a:rPr lang="en-US" dirty="0" smtClean="0"/>
              <a:t>Make the safety program simple</a:t>
            </a:r>
          </a:p>
          <a:p>
            <a:pPr eaLnBrk="1" hangingPunct="1"/>
            <a:r>
              <a:rPr lang="en-US" dirty="0" smtClean="0"/>
              <a:t>Make it easy for employees to get help, access information and take training</a:t>
            </a:r>
          </a:p>
          <a:p>
            <a:pPr eaLnBrk="1" hangingPunct="1"/>
            <a:r>
              <a:rPr lang="en-US" dirty="0" smtClean="0"/>
              <a:t>Make written policies, fact sheets, and forms web or intranet accessible. </a:t>
            </a:r>
          </a:p>
          <a:p>
            <a:pPr eaLnBrk="1" hangingPunct="1"/>
            <a:r>
              <a:rPr lang="en-US" dirty="0" smtClean="0"/>
              <a:t>Utilize visual aids (posters, labels, etc.) in addition to written instructions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802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SNPHL annual </a:t>
            </a:r>
            <a:r>
              <a:rPr lang="en-US" dirty="0" err="1" smtClean="0"/>
              <a:t>Biosafety</a:t>
            </a:r>
            <a:r>
              <a:rPr lang="en-US" dirty="0" smtClean="0"/>
              <a:t> training</a:t>
            </a:r>
          </a:p>
        </p:txBody>
      </p:sp>
      <p:pic>
        <p:nvPicPr>
          <p:cNvPr id="6" name="Picture 5" descr="DSC005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21200" y="3352800"/>
            <a:ext cx="4269789" cy="3202342"/>
          </a:xfrm>
          <a:prstGeom prst="rect">
            <a:avLst/>
          </a:prstGeom>
        </p:spPr>
      </p:pic>
      <p:pic>
        <p:nvPicPr>
          <p:cNvPr id="5" name="Picture 4" descr="Staff photo BSL training 2010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1600200"/>
            <a:ext cx="41656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5562600" cy="1143000"/>
          </a:xfrm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27127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Patricia Armour, MT(ASCP)</a:t>
            </a:r>
          </a:p>
          <a:p>
            <a:pPr>
              <a:buNone/>
            </a:pPr>
            <a:r>
              <a:rPr lang="en-US" dirty="0" smtClean="0"/>
              <a:t>Southern Nevada Public Health Laboratory Manager</a:t>
            </a:r>
          </a:p>
          <a:p>
            <a:pPr>
              <a:buNone/>
            </a:pPr>
            <a:r>
              <a:rPr lang="en-US" dirty="0" smtClean="0"/>
              <a:t>Las Vegas, Nevada</a:t>
            </a:r>
          </a:p>
          <a:p>
            <a:pPr>
              <a:buNone/>
            </a:pPr>
            <a:r>
              <a:rPr lang="en-US" dirty="0" smtClean="0"/>
              <a:t>Phone: 702-759-1020</a:t>
            </a:r>
          </a:p>
          <a:p>
            <a:pPr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armour@snhdmail.org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Located in Las Vegas, Nevada</a:t>
            </a:r>
          </a:p>
          <a:p>
            <a:pPr eaLnBrk="1" hangingPunct="1"/>
            <a:r>
              <a:rPr lang="en-US" sz="2800" dirty="0" smtClean="0"/>
              <a:t>Created and established in 2003 as a branch laboratory of the Nevada State Public Health Laboratory </a:t>
            </a:r>
          </a:p>
          <a:p>
            <a:pPr eaLnBrk="1" hangingPunct="1"/>
            <a:r>
              <a:rPr lang="en-US" sz="2800" dirty="0" smtClean="0"/>
              <a:t>Registered with the CDC as a Laboratory Response Network Laboratory in 2004</a:t>
            </a:r>
          </a:p>
          <a:p>
            <a:pPr eaLnBrk="1" hangingPunct="1"/>
            <a:r>
              <a:rPr lang="en-US" sz="2800" dirty="0" smtClean="0"/>
              <a:t>Owned by the Southern Nevada Health District (SNHD) which is the health authority for Clark County where 70% of the state’s population resides</a:t>
            </a:r>
          </a:p>
          <a:p>
            <a:pPr eaLnBrk="1" hangingPunct="1"/>
            <a:r>
              <a:rPr lang="en-US" sz="2800" dirty="0" smtClean="0"/>
              <a:t>Perform approximately 50,000 analyses per year</a:t>
            </a:r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5562600" cy="1143000"/>
          </a:xfrm>
        </p:spPr>
        <p:txBody>
          <a:bodyPr/>
          <a:lstStyle/>
          <a:p>
            <a:pPr eaLnBrk="1" hangingPunct="1"/>
            <a:r>
              <a:rPr lang="en-US" smtClean="0"/>
              <a:t>SNPHL background</a:t>
            </a:r>
          </a:p>
        </p:txBody>
      </p:sp>
      <p:pic>
        <p:nvPicPr>
          <p:cNvPr id="3076" name="Picture 3" descr="LasVegasSig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81000"/>
            <a:ext cx="2052638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5562600" cy="808038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SNPHL staff wear many hats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848600" cy="4495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1 lab manager (LIMS administrator, Safety Officer, Alternate Responsible Official)</a:t>
            </a:r>
          </a:p>
          <a:p>
            <a:pPr eaLnBrk="1" hangingPunct="1"/>
            <a:r>
              <a:rPr lang="en-US" dirty="0" smtClean="0"/>
              <a:t>3 supervisors (Quality Assurance, microbiology, molecular, immunology, or LRN testing, training, outreach)</a:t>
            </a:r>
          </a:p>
          <a:p>
            <a:pPr eaLnBrk="1" hangingPunct="1"/>
            <a:r>
              <a:rPr lang="en-US" dirty="0" smtClean="0"/>
              <a:t>5 clinical laboratory scientists (microbiology, molecular, or LRN testing, training, outreach)</a:t>
            </a:r>
          </a:p>
          <a:p>
            <a:pPr eaLnBrk="1" hangingPunct="1"/>
            <a:r>
              <a:rPr lang="en-US" dirty="0" smtClean="0"/>
              <a:t>2 laboratory technologists (immunology testing)</a:t>
            </a:r>
          </a:p>
          <a:p>
            <a:pPr eaLnBrk="1" hangingPunct="1"/>
            <a:r>
              <a:rPr lang="en-US" dirty="0" smtClean="0"/>
              <a:t>2 laboratory assistants (shipping)</a:t>
            </a:r>
          </a:p>
          <a:p>
            <a:pPr eaLnBrk="1" hangingPunct="1"/>
            <a:r>
              <a:rPr lang="en-US" dirty="0" smtClean="0"/>
              <a:t>2 courier/receiving staff</a:t>
            </a:r>
          </a:p>
          <a:p>
            <a:pPr eaLnBrk="1" hangingPunct="1"/>
            <a:r>
              <a:rPr lang="en-US" dirty="0" smtClean="0"/>
              <a:t>1 clerical staff</a:t>
            </a:r>
          </a:p>
        </p:txBody>
      </p:sp>
      <p:pic>
        <p:nvPicPr>
          <p:cNvPr id="4100" name="Picture 3" descr="too many hat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800600"/>
            <a:ext cx="2057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077200" cy="1389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Mandatory Safety Training requirements</a:t>
            </a:r>
            <a:br>
              <a:rPr lang="en-US" sz="4000" dirty="0" smtClean="0"/>
            </a:br>
            <a:r>
              <a:rPr lang="en-US" sz="4000" dirty="0" smtClean="0"/>
              <a:t>used to design SNPHL plan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10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Federal regulations (OSHA, EPA, DOT, CDC)</a:t>
            </a:r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Accrediting organizations (CAP, JCAHO, CLIA)</a:t>
            </a:r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International standards (ISO 15190, IATA)</a:t>
            </a:r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State and local laws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Public Health Emergency Preparedness (PHEP) grant capabilities (LRN labs)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Capability 12: Public Health Laboratory Testing</a:t>
            </a:r>
          </a:p>
          <a:p>
            <a:pPr>
              <a:buNone/>
            </a:pPr>
            <a:r>
              <a:rPr lang="en-US" dirty="0" smtClean="0"/>
              <a:t>	Function 2: Perform Sample Management</a:t>
            </a:r>
          </a:p>
          <a:p>
            <a:pPr>
              <a:buNone/>
            </a:pPr>
            <a:r>
              <a:rPr lang="en-US" dirty="0" smtClean="0"/>
              <a:t>		Skills and Training</a:t>
            </a:r>
          </a:p>
          <a:p>
            <a:pPr>
              <a:buNone/>
            </a:pPr>
            <a:r>
              <a:rPr lang="en-US" dirty="0" smtClean="0"/>
              <a:t>			Document training on practices for personnel 		safety while managing samples; packaging 			and shipping</a:t>
            </a:r>
          </a:p>
          <a:p>
            <a:pPr>
              <a:buNone/>
            </a:pPr>
            <a:r>
              <a:rPr lang="en-US" dirty="0" smtClean="0"/>
              <a:t>			Maintain valid Select Agent Registration</a:t>
            </a:r>
          </a:p>
          <a:p>
            <a:pPr>
              <a:buNone/>
            </a:pPr>
            <a:r>
              <a:rPr lang="en-US" dirty="0" smtClean="0"/>
              <a:t>	Function 3: Conduct testing and analysis</a:t>
            </a:r>
          </a:p>
          <a:p>
            <a:pPr>
              <a:buNone/>
            </a:pPr>
            <a:r>
              <a:rPr lang="en-US" dirty="0" smtClean="0"/>
              <a:t>		Skills and Training</a:t>
            </a:r>
          </a:p>
          <a:p>
            <a:pPr>
              <a:buNone/>
            </a:pPr>
            <a:r>
              <a:rPr lang="en-US" dirty="0" smtClean="0"/>
              <a:t>			Document safety training with formal 			demonstration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Select Agent Program </a:t>
            </a:r>
            <a:r>
              <a:rPr lang="en-US" sz="3100" dirty="0" smtClean="0">
                <a:hlinkClick r:id="rId2"/>
              </a:rPr>
              <a:t>http://www.selectagents.gov/</a:t>
            </a:r>
            <a:endParaRPr lang="en-US" sz="31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6106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Inspection list for training requirements </a:t>
            </a:r>
          </a:p>
          <a:p>
            <a:pPr lvl="1" eaLnBrk="1" hangingPunct="1">
              <a:buNone/>
            </a:pPr>
            <a:r>
              <a:rPr lang="en-US" sz="3000" dirty="0" smtClean="0"/>
              <a:t>7CFR 331; 9 CFR 121; 42 CFR 73</a:t>
            </a:r>
          </a:p>
          <a:p>
            <a:pPr eaLnBrk="1" hangingPunct="1"/>
            <a:r>
              <a:rPr lang="en-US" sz="3000" dirty="0" smtClean="0"/>
              <a:t>“An individual or entity required to register under this part must provide information and training on </a:t>
            </a:r>
            <a:r>
              <a:rPr lang="en-US" sz="3000" dirty="0" err="1" smtClean="0"/>
              <a:t>biosafety</a:t>
            </a:r>
            <a:r>
              <a:rPr lang="en-US" sz="3000" dirty="0" smtClean="0"/>
              <a:t> and security to each individual with access approval from the HHS Secretary or APHIS Administrator before he/she has such access.”</a:t>
            </a:r>
          </a:p>
          <a:p>
            <a:pPr eaLnBrk="1" hangingPunct="1"/>
            <a:r>
              <a:rPr lang="en-US" sz="3000" dirty="0" smtClean="0"/>
              <a:t>“Refresher training must be provided annually”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Success with Less, NLTC VI, Portland, Oregon,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7622-2F2E-42BC-B102-B94DA4463A6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/>
          <a:lstStyle/>
          <a:p>
            <a:pPr eaLnBrk="1" hangingPunct="1"/>
            <a:r>
              <a:rPr lang="en-US" sz="3000" dirty="0" smtClean="0"/>
              <a:t>Code of practice for </a:t>
            </a:r>
            <a:r>
              <a:rPr lang="en-US" sz="3000" dirty="0" err="1" smtClean="0"/>
              <a:t>biosafety</a:t>
            </a:r>
            <a:endParaRPr lang="en-US" sz="3000" dirty="0" smtClean="0"/>
          </a:p>
          <a:p>
            <a:pPr lvl="1" eaLnBrk="1" hangingPunct="1"/>
            <a:r>
              <a:rPr lang="en-US" sz="2800" dirty="0" smtClean="0"/>
              <a:t>Key principles containment and risk assessment</a:t>
            </a:r>
          </a:p>
          <a:p>
            <a:pPr eaLnBrk="1" hangingPunct="1"/>
            <a:r>
              <a:rPr lang="en-US" sz="3000" dirty="0" smtClean="0"/>
              <a:t>Occurrence of Laboratory Acquired Infections (LAIs)</a:t>
            </a:r>
          </a:p>
          <a:p>
            <a:pPr eaLnBrk="1" hangingPunct="1"/>
            <a:r>
              <a:rPr lang="en-US" sz="3000" dirty="0" smtClean="0"/>
              <a:t>Risk criteria for ascending levels of containment</a:t>
            </a:r>
          </a:p>
          <a:p>
            <a:pPr eaLnBrk="1" hangingPunct="1"/>
            <a:r>
              <a:rPr lang="en-US" sz="3000" dirty="0" smtClean="0"/>
              <a:t>Agent summary statements</a:t>
            </a:r>
          </a:p>
          <a:p>
            <a:pPr eaLnBrk="1" hangingPunct="1"/>
            <a:r>
              <a:rPr lang="en-US" sz="3000" dirty="0" err="1" smtClean="0"/>
              <a:t>Biosecurity</a:t>
            </a:r>
            <a:endParaRPr lang="en-US" sz="3000" dirty="0" smtClean="0"/>
          </a:p>
          <a:p>
            <a:pPr eaLnBrk="1" hangingPunct="1"/>
            <a:r>
              <a:rPr lang="en-US" sz="3000" dirty="0" smtClean="0">
                <a:hlinkClick r:id="rId2"/>
              </a:rPr>
              <a:t>http://www.cdc.gov/biosafety/</a:t>
            </a:r>
            <a:endParaRPr lang="en-US" sz="3000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err="1" smtClean="0"/>
              <a:t>Biosafety</a:t>
            </a:r>
            <a:r>
              <a:rPr lang="en-US" sz="3600" dirty="0" smtClean="0"/>
              <a:t> in Microbiological and Biomedical Laboratories (BMBL) 5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BMBL 5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edition training comment</a:t>
            </a:r>
            <a:br>
              <a:rPr lang="en-US" sz="3600" dirty="0" smtClean="0"/>
            </a:br>
            <a:r>
              <a:rPr lang="en-US" sz="3600" dirty="0" smtClean="0"/>
              <a:t>Section IV Laboratory BSL-3 criteria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891792"/>
            <a:ext cx="7315200" cy="475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391400" cy="8842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Create Culture of Safety at SNPHL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Establish continuous process of hazard recognition, risk assessment, and hazard mitigation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Ensure </a:t>
            </a:r>
            <a:r>
              <a:rPr lang="en-US" dirty="0" err="1" smtClean="0"/>
              <a:t>laboratorian</a:t>
            </a:r>
            <a:r>
              <a:rPr lang="en-US" dirty="0" smtClean="0"/>
              <a:t> competency to reduce the risk of exposures, laboratory acquired infections, and unintended release of clinical materials to the environment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Ensure all staff understand regulatory requirements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8">
      <a:dk1>
        <a:srgbClr val="038212"/>
      </a:dk1>
      <a:lt1>
        <a:sysClr val="window" lastClr="FFFFFF"/>
      </a:lt1>
      <a:dk2>
        <a:srgbClr val="00B050"/>
      </a:dk2>
      <a:lt2>
        <a:srgbClr val="E9E5DC"/>
      </a:lt2>
      <a:accent1>
        <a:srgbClr val="92D050"/>
      </a:accent1>
      <a:accent2>
        <a:srgbClr val="00B050"/>
      </a:accent2>
      <a:accent3>
        <a:srgbClr val="13F92E"/>
      </a:accent3>
      <a:accent4>
        <a:srgbClr val="038212"/>
      </a:accent4>
      <a:accent5>
        <a:srgbClr val="B8F323"/>
      </a:accent5>
      <a:accent6>
        <a:srgbClr val="D5F995"/>
      </a:accent6>
      <a:hlink>
        <a:srgbClr val="0066FF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0D515997CB0546990B9821911254AF" ma:contentTypeVersion="30" ma:contentTypeDescription="Create a new document." ma:contentTypeScope="" ma:versionID="0b1b17f1ebd9ab3c754f47e238ef930a">
  <xsd:schema xmlns:xsd="http://www.w3.org/2001/XMLSchema" xmlns:xs="http://www.w3.org/2001/XMLSchema" xmlns:p="http://schemas.microsoft.com/office/2006/metadata/properties" xmlns:ns1="http://schemas.microsoft.com/sharepoint/v3" xmlns:ns2="b8d4423e-d233-4bc9-97bc-d7574ce75186" targetNamespace="http://schemas.microsoft.com/office/2006/metadata/properties" ma:root="true" ma:fieldsID="89f5b89839f7fc399baeff73974617ee" ns1:_="" ns2:_="">
    <xsd:import namespace="http://schemas.microsoft.com/sharepoint/v3"/>
    <xsd:import namespace="b8d4423e-d233-4bc9-97bc-d7574ce7518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cription0"/>
                <xsd:element ref="ns2:Metadata1" minOccurs="0"/>
                <xsd:element ref="ns2:Metadata2" minOccurs="0"/>
                <xsd:element ref="ns2:Metadata3" minOccurs="0"/>
                <xsd:element ref="ns1:RatingCount" minOccurs="0"/>
                <xsd:element ref="ns2:Copyright" minOccurs="0"/>
                <xsd:element ref="ns2:Permissions" minOccurs="0"/>
                <xsd:element ref="ns1:LikesCount" minOccurs="0"/>
                <xsd:element ref="ns2:Featured" minOccurs="0"/>
                <xsd:element ref="ns2:Published_x0020_Year" minOccurs="0"/>
                <xsd:element ref="ns2:Published_x0020_Month" minOccurs="0"/>
                <xsd:element ref="ns2:End_x0020_Date" minOccurs="0"/>
                <xsd:element ref="ns2:Destin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2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3" nillable="true" ma:displayName="Scheduling End Date" ma:description="" ma:internalName="PublishingExpirationDate">
      <xsd:simpleType>
        <xsd:restriction base="dms:Unknown"/>
      </xsd:simpleType>
    </xsd:element>
    <xsd:element name="RatingCount" ma:index="11" nillable="true" ma:displayName="Number of Ratings" ma:decimals="0" ma:description="Number of ratings submitted" ma:internalName="RatingCount" ma:readOnly="false" ma:percentage="FALSE">
      <xsd:simpleType>
        <xsd:restriction base="dms:Number"/>
      </xsd:simpleType>
    </xsd:element>
    <xsd:element name="LikesCount" ma:index="14" nillable="true" ma:displayName="Number of Likes" ma:internalName="Likes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d4423e-d233-4bc9-97bc-d7574ce75186" elementFormDefault="qualified">
    <xsd:import namespace="http://schemas.microsoft.com/office/2006/documentManagement/types"/>
    <xsd:import namespace="http://schemas.microsoft.com/office/infopath/2007/PartnerControls"/>
    <xsd:element name="Description0" ma:index="4" ma:displayName="Description" ma:description="Please enter a full description of your resource." ma:internalName="Description0" ma:readOnly="false">
      <xsd:simpleType>
        <xsd:restriction base="dms:Note"/>
      </xsd:simpleType>
    </xsd:element>
    <xsd:element name="Metadata1" ma:index="6" nillable="true" ma:displayName="Categories" ma:description="Select at least one category that relates to your resource.&lt;br&gt;&lt;br&gt;Adding a category aids in the search of your resource." ma:list="{61941f64-2feb-4028-a951-3b5c001de6c7}" ma:internalName="Metadata1" ma:readOnly="false" ma:showField="Title" ma:web="81f67e4c-6aed-4aaa-86d1-aa3898cd5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tadata2" ma:index="7" nillable="true" ma:displayName="Topics" ma:description="Select one or more topics which relate to your resource.&lt;br&gt;&lt;br&gt;Assigning a topic to a resource allows you to &lt;br&gt;further define your resource." ma:list="{e62908a1-1960-4f5e-843f-21c192ab3536}" ma:internalName="Metadata2" ma:readOnly="false" ma:showField="Title" ma:web="81f67e4c-6aed-4aaa-86d1-aa3898cd5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tadata3" ma:index="8" nillable="true" ma:displayName="Geographical Location or Agency" ma:description="Select the agency or state where the resource is from." ma:list="{064f33b2-56c3-4a74-b5fe-4ad23400e58d}" ma:internalName="Metadata3" ma:readOnly="false" ma:showField="Title" ma:web="81f67e4c-6aed-4aaa-86d1-aa3898cd5d42">
      <xsd:simpleType>
        <xsd:restriction base="dms:Lookup"/>
      </xsd:simpleType>
    </xsd:element>
    <xsd:element name="Copyright" ma:index="12" nillable="true" ma:displayName="Copyright" ma:description="Please indicate the copyright status of the resource." ma:format="Dropdown" ma:internalName="Copyright" ma:readOnly="false">
      <xsd:simpleType>
        <xsd:restriction base="dms:Choice">
          <xsd:enumeration value="There is no copyright associated with the document."/>
          <xsd:enumeration value="The document has a copyright and I am the owner."/>
          <xsd:enumeration value="The document has a copyright and I am NOT the owner."/>
          <xsd:enumeration value="The document has a copyright and permission to share has been obtained."/>
        </xsd:restriction>
      </xsd:simpleType>
    </xsd:element>
    <xsd:element name="Permissions" ma:index="13" nillable="true" ma:displayName="Permissions" ma:description="Please indicate your preference regarding&lt;br&gt;who has permission to view the resource." ma:format="Dropdown" ma:internalName="Permissions" ma:readOnly="false">
      <xsd:simpleType>
        <xsd:restriction base="dms:Choice">
          <xsd:enumeration value="The document can be viewed by anyone."/>
          <xsd:enumeration value="The document can only be viewed by APHL members."/>
        </xsd:restriction>
      </xsd:simpleType>
    </xsd:element>
    <xsd:element name="Featured" ma:index="15" nillable="true" ma:displayName="Featured" ma:default="0" ma:internalName="Featured" ma:readOnly="false">
      <xsd:simpleType>
        <xsd:restriction base="dms:Boolean"/>
      </xsd:simpleType>
    </xsd:element>
    <xsd:element name="Published_x0020_Year" ma:index="16" nillable="true" ma:displayName="Published Year" ma:internalName="Published_x0020_Year" ma:readOnly="false">
      <xsd:simpleType>
        <xsd:restriction base="dms:Text">
          <xsd:maxLength value="255"/>
        </xsd:restriction>
      </xsd:simpleType>
    </xsd:element>
    <xsd:element name="Published_x0020_Month" ma:index="17" nillable="true" ma:displayName="Published Month" ma:default="Jan" ma:format="Dropdown" ma:internalName="Published_x0020_Month" ma:readOnly="false">
      <xsd:simpleType>
        <xsd:restriction base="dms:Choice">
          <xsd:enumeration value="Jan"/>
          <xsd:enumeration value="Feb"/>
          <xsd:enumeration value="Mar"/>
          <xsd:enumeration value="Apr"/>
          <xsd:enumeration value="May"/>
          <xsd:enumeration value="Jun"/>
          <xsd:enumeration value="Jul"/>
          <xsd:enumeration value="Aug"/>
          <xsd:enumeration value="Sep"/>
          <xsd:enumeration value="Oct"/>
          <xsd:enumeration value="Nov"/>
          <xsd:enumeration value="Dec"/>
        </xsd:restriction>
      </xsd:simpleType>
    </xsd:element>
    <xsd:element name="End_x0020_Date" ma:index="18" nillable="true" ma:displayName="End Date" ma:format="DateOnly" ma:internalName="End_x0020_Date" ma:readOnly="false">
      <xsd:simpleType>
        <xsd:restriction base="dms:DateTime"/>
      </xsd:simpleType>
    </xsd:element>
    <xsd:element name="Destination" ma:index="23" nillable="true" ma:displayName="Destination" ma:format="Dropdown" ma:internalName="Destination">
      <xsd:simpleType>
        <xsd:restriction base="dms:Choice">
          <xsd:enumeration value="Archive"/>
          <xsd:enumeration value="Keep"/>
          <xsd:enumeration value="De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Featured xmlns="b8d4423e-d233-4bc9-97bc-d7574ce75186">false</Featured>
    <Description0 xmlns="b8d4423e-d233-4bc9-97bc-d7574ce75186">Description of annual PHEP related safety training for the Southern Nevada Public Health Laboratory. This includes safety topics and format for the trainings.</Description0>
    <LikesCount xmlns="http://schemas.microsoft.com/sharepoint/v3" xsi:nil="true"/>
    <Published_x0020_Month xmlns="b8d4423e-d233-4bc9-97bc-d7574ce75186">Jan</Published_x0020_Month>
    <End_x0020_Date xmlns="b8d4423e-d233-4bc9-97bc-d7574ce75186" xsi:nil="true"/>
    <Published_x0020_Year xmlns="b8d4423e-d233-4bc9-97bc-d7574ce75186">2011</Published_x0020_Year>
    <RatingCount xmlns="http://schemas.microsoft.com/sharepoint/v3" xsi:nil="true"/>
    <PublishingExpirationDate xmlns="http://schemas.microsoft.com/sharepoint/v3" xsi:nil="true"/>
    <Copyright xmlns="b8d4423e-d233-4bc9-97bc-d7574ce75186" xsi:nil="true"/>
    <PublishingStartDate xmlns="http://schemas.microsoft.com/sharepoint/v3" xsi:nil="true"/>
    <Permissions xmlns="b8d4423e-d233-4bc9-97bc-d7574ce75186" xsi:nil="true"/>
    <Metadata2 xmlns="b8d4423e-d233-4bc9-97bc-d7574ce75186">
      <Value>20</Value>
    </Metadata2>
    <Metadata3 xmlns="b8d4423e-d233-4bc9-97bc-d7574ce75186" xsi:nil="true"/>
    <Metadata1 xmlns="b8d4423e-d233-4bc9-97bc-d7574ce75186"/>
    <Destination xmlns="b8d4423e-d233-4bc9-97bc-d7574ce75186">Keep</Destination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F9CF20AF7BCF4A874571EB4C8EAC80" ma:contentTypeVersion="4" ma:contentTypeDescription="Create a new document." ma:contentTypeScope="" ma:versionID="40df18174306f52539f2b927ab0102f6">
  <xsd:schema xmlns:xsd="http://www.w3.org/2001/XMLSchema" xmlns:xs="http://www.w3.org/2001/XMLSchema" xmlns:p="http://schemas.microsoft.com/office/2006/metadata/properties" xmlns:ns2="5af08be3-da31-4ed0-bd15-c2f68cc29029" xmlns:ns3="b3756f1f-e47e-4faa-a5b6-6b598a227bbe" targetNamespace="http://schemas.microsoft.com/office/2006/metadata/properties" ma:root="true" ma:fieldsID="da3064f9cafb954fd24cfc52f11d3e16" ns2:_="" ns3:_="">
    <xsd:import namespace="5af08be3-da31-4ed0-bd15-c2f68cc29029"/>
    <xsd:import namespace="b3756f1f-e47e-4faa-a5b6-6b598a227bbe"/>
    <xsd:element name="properties">
      <xsd:complexType>
        <xsd:sequence>
          <xsd:element name="documentManagement">
            <xsd:complexType>
              <xsd:all>
                <xsd:element ref="ns2:Description" minOccurs="0"/>
                <xsd:element ref="ns2:_dlc_DocId" minOccurs="0"/>
                <xsd:element ref="ns2:_dlc_DocIdUrl" minOccurs="0"/>
                <xsd:element ref="ns2:_dlc_DocIdPersistId" minOccurs="0"/>
                <xsd:element ref="ns3:Source" minOccurs="0"/>
                <xsd:element ref="ns3:Projects" minOccurs="0"/>
                <xsd:element ref="ns3:SubDoc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08be3-da31-4ed0-bd15-c2f68cc29029" elementFormDefault="qualified">
    <xsd:import namespace="http://schemas.microsoft.com/office/2006/documentManagement/types"/>
    <xsd:import namespace="http://schemas.microsoft.com/office/infopath/2007/PartnerControls"/>
    <xsd:element name="Description" ma:index="8" nillable="true" ma:displayName="Description" ma:internalName="Description">
      <xsd:simpleType>
        <xsd:restriction base="dms:Note">
          <xsd:maxLength value="255"/>
        </xsd:restriction>
      </xsd:simpleType>
    </xsd:element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756f1f-e47e-4faa-a5b6-6b598a227bbe" elementFormDefault="qualified">
    <xsd:import namespace="http://schemas.microsoft.com/office/2006/documentManagement/types"/>
    <xsd:import namespace="http://schemas.microsoft.com/office/infopath/2007/PartnerControls"/>
    <xsd:element name="Source" ma:index="12" nillable="true" ma:displayName="Source" ma:format="Dropdown" ma:internalName="Source">
      <xsd:simpleType>
        <xsd:restriction base="dms:Choice">
          <xsd:enumeration value="Archived Documents"/>
          <xsd:enumeration value="Agendas"/>
          <xsd:enumeration value="Documents"/>
          <xsd:enumeration value="Meeting Minutes"/>
          <xsd:enumeration value="Reports"/>
          <xsd:enumeration value="Resources"/>
          <xsd:enumeration value="Work Groups"/>
          <xsd:enumeration value="Working Documents"/>
        </xsd:restriction>
      </xsd:simpleType>
    </xsd:element>
    <xsd:element name="Projects" ma:index="13" nillable="true" ma:displayName="DocType" ma:format="Dropdown" ma:internalName="Projects">
      <xsd:simpleType>
        <xsd:union memberTypes="dms:Text">
          <xsd:simpleType>
            <xsd:restriction base="dms:Choice">
              <xsd:enumeration value="1. Documents"/>
              <xsd:enumeration value="2. Workgroups"/>
              <xsd:enumeration value="3. Resources"/>
              <xsd:enumeration value="4. Tools"/>
              <xsd:enumeration value="5. Quarterly Reports"/>
              <xsd:enumeration value="6. Annual Meeting"/>
              <xsd:enumeration value="7. Annual Meeting Posters"/>
              <xsd:enumeration value="8. Archived"/>
              <xsd:enumeration value="9. In-person Meeting"/>
            </xsd:restriction>
          </xsd:simpleType>
        </xsd:union>
      </xsd:simpleType>
    </xsd:element>
    <xsd:element name="SubDocType" ma:index="14" nillable="true" ma:displayName="SubDocType" ma:format="Dropdown" ma:internalName="SubDocType">
      <xsd:simpleType>
        <xsd:union memberTypes="dms:Text">
          <xsd:simpleType>
            <xsd:restriction base="dms:Choice">
              <xsd:enumeration value="Year 2005"/>
              <xsd:enumeration value="Year 2006"/>
              <xsd:enumeration value="Year 2007"/>
              <xsd:enumeration value="Year 2008"/>
              <xsd:enumeration value="Year 2009"/>
              <xsd:enumeration value="Year 2010"/>
              <xsd:enumeration value="Year 2011"/>
              <xsd:enumeration value="Year 2012"/>
              <xsd:enumeration value="Year 2013"/>
              <xsd:enumeration value="Year 2014"/>
              <xsd:enumeration value="Year 2015"/>
              <xsd:enumeration value="Year 2016"/>
              <xsd:enumeration value="Year 2017"/>
              <xsd:enumeration value="Year 2018"/>
              <xsd:enumeration value="Year 2019"/>
              <xsd:enumeration value="Year 2020"/>
              <xsd:enumeration value="Year 2021"/>
              <xsd:enumeration value="Year 2022"/>
              <xsd:enumeration value="Minutes"/>
              <xsd:enumeration value="Agendas"/>
              <xsd:enumeration value="PowerPoints"/>
              <xsd:enumeration value="Toolkits"/>
              <xsd:enumeration value="Publications"/>
              <xsd:enumeration value="Activities"/>
              <xsd:enumeration value="In-Person Meeting"/>
              <xsd:enumeration value="CoAg"/>
              <xsd:enumeration value="General Docs"/>
              <xsd:enumeration value="Charge/Priorities"/>
              <xsd:enumeration value="Posters"/>
              <xsd:enumeration value="Program Review"/>
              <xsd:enumeration value="MRC"/>
              <xsd:enumeration value="ROI"/>
              <xsd:enumeration value="Biosafety Collab"/>
              <xsd:enumeration value="ID Collab"/>
              <xsd:enumeration value="PHLSD"/>
              <xsd:enumeration value="Workforce"/>
              <xsd:enumeration value="IR Feedback"/>
              <xsd:enumeration value="Marketing"/>
              <xsd:enumeration value="Communities of Practice"/>
              <xsd:enumeration value="Strategic Map"/>
              <xsd:enumeration value="Research"/>
              <xsd:enumeration value="Archived"/>
              <xsd:enumeration value="General"/>
              <xsd:enumeration value="BOD"/>
              <xsd:enumeration value="Marketing"/>
              <xsd:enumeration value="Tools (Older Versions)"/>
              <xsd:enumeration value="Tools (Newer/Current Versions)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8A5C69-77D2-4168-82C1-02D585983A0E}"/>
</file>

<file path=customXml/itemProps2.xml><?xml version="1.0" encoding="utf-8"?>
<ds:datastoreItem xmlns:ds="http://schemas.openxmlformats.org/officeDocument/2006/customXml" ds:itemID="{C0C82146-0DEE-432D-91FA-BB4B3DDA99F0}"/>
</file>

<file path=customXml/itemProps3.xml><?xml version="1.0" encoding="utf-8"?>
<ds:datastoreItem xmlns:ds="http://schemas.openxmlformats.org/officeDocument/2006/customXml" ds:itemID="{61BBF484-A1E3-4814-9AF1-DA336DEAF090}"/>
</file>

<file path=customXml/itemProps4.xml><?xml version="1.0" encoding="utf-8"?>
<ds:datastoreItem xmlns:ds="http://schemas.openxmlformats.org/officeDocument/2006/customXml" ds:itemID="{721E1297-D67B-451B-B487-94321ABC260A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1319</TotalTime>
  <Words>874</Words>
  <Application>Microsoft Office PowerPoint</Application>
  <PresentationFormat>On-screen Show (4:3)</PresentationFormat>
  <Paragraphs>149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Internal Safety Training at  Southern Nevada  Public Health Laboratory (SNPHL)</vt:lpstr>
      <vt:lpstr>SNPHL background</vt:lpstr>
      <vt:lpstr>SNPHL staff wear many hats</vt:lpstr>
      <vt:lpstr>Mandatory Safety Training requirements used to design SNPHL plan</vt:lpstr>
      <vt:lpstr>Public Health Emergency Preparedness (PHEP) grant capabilities (LRN labs)</vt:lpstr>
      <vt:lpstr>Select Agent Program http://www.selectagents.gov/</vt:lpstr>
      <vt:lpstr>Biosafety in Microbiological and Biomedical Laboratories (BMBL) 5th edition</vt:lpstr>
      <vt:lpstr>BMBL 5th edition training comment Section IV Laboratory BSL-3 criteria</vt:lpstr>
      <vt:lpstr>Create Culture of Safety at SNPHL </vt:lpstr>
      <vt:lpstr>SNPHL mandatory safety training</vt:lpstr>
      <vt:lpstr>SNPHL Internal Training Design</vt:lpstr>
      <vt:lpstr>Online Resources</vt:lpstr>
      <vt:lpstr>Additional Resources</vt:lpstr>
      <vt:lpstr>SNPHL strategy for providing training with limited resources</vt:lpstr>
      <vt:lpstr>SNPHL strategy for providing training with limited resources</vt:lpstr>
      <vt:lpstr>SNPHL annual Biosafety training</vt:lpstr>
      <vt:lpstr>Contact information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PHEP Safety Training, NLTC VI</dc:title>
  <dc:creator>Bob</dc:creator>
  <cp:lastModifiedBy>joshua.rowland</cp:lastModifiedBy>
  <cp:revision>152</cp:revision>
  <dcterms:created xsi:type="dcterms:W3CDTF">2011-01-11T17:37:43Z</dcterms:created>
  <dcterms:modified xsi:type="dcterms:W3CDTF">2011-07-08T18:56:35Z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0x0101000B0D515997CB0546990B9821911254AF</vt:lpwstr>
  </property>
  <property fmtid="{D5CDD505-2E9C-101B-9397-08002B2CF9AE}" pid="3" name="_dlc_DocIdItemGuid">
    <vt:lpwstr>6e1d3fb5-fad0-4d76-b4dc-fb45566598f0</vt:lpwstr>
  </property>
</Properties>
</file>