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63" r:id="rId2"/>
    <p:sldId id="256" r:id="rId3"/>
    <p:sldId id="270" r:id="rId4"/>
    <p:sldId id="271" r:id="rId5"/>
    <p:sldId id="272" r:id="rId6"/>
    <p:sldId id="267" r:id="rId7"/>
    <p:sldId id="265"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6" r:id="rId21"/>
    <p:sldId id="285" r:id="rId22"/>
    <p:sldId id="287" r:id="rId23"/>
    <p:sldId id="288" r:id="rId24"/>
    <p:sldId id="292" r:id="rId25"/>
    <p:sldId id="289" r:id="rId26"/>
    <p:sldId id="290" r:id="rId27"/>
    <p:sldId id="291"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993366"/>
    <a:srgbClr val="FF3399"/>
    <a:srgbClr val="FFCC00"/>
    <a:srgbClr val="0B13B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483" autoAdjust="0"/>
    <p:restoredTop sz="86444" autoAdjust="0"/>
  </p:normalViewPr>
  <p:slideViewPr>
    <p:cSldViewPr>
      <p:cViewPr>
        <p:scale>
          <a:sx n="66" d="100"/>
          <a:sy n="66" d="100"/>
        </p:scale>
        <p:origin x="-149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34034C-0720-4D1F-A40F-0ADA9F57282C}" type="datetimeFigureOut">
              <a:rPr lang="en-US" smtClean="0"/>
              <a:pPr/>
              <a:t>7/11/2011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838034-6043-4CD3-88A6-1BFC08772E1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838034-6043-4CD3-88A6-1BFC08772E1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7373866-9A91-417B-B4D2-EAC0C87DBC6E}" type="datetime1">
              <a:rPr lang="en-US" smtClean="0"/>
              <a:pPr/>
              <a:t>7/11/2011</a:t>
            </a:fld>
            <a:endParaRPr lang="en-US"/>
          </a:p>
        </p:txBody>
      </p:sp>
      <p:sp>
        <p:nvSpPr>
          <p:cNvPr id="19" name="Footer Placeholder 18"/>
          <p:cNvSpPr>
            <a:spLocks noGrp="1"/>
          </p:cNvSpPr>
          <p:nvPr>
            <p:ph type="ftr" sz="quarter" idx="11"/>
          </p:nvPr>
        </p:nvSpPr>
        <p:spPr/>
        <p:txBody>
          <a:bodyPr/>
          <a:lstStyle/>
          <a:p>
            <a:r>
              <a:rPr lang="en-US" smtClean="0"/>
              <a:t>Success with Less, NLTC VI, Portland, Oregon, 2011</a:t>
            </a:r>
            <a:endParaRPr lang="en-US"/>
          </a:p>
        </p:txBody>
      </p:sp>
      <p:sp>
        <p:nvSpPr>
          <p:cNvPr id="27" name="Slide Number Placeholder 26"/>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36E19A2-7F7B-4B80-9521-32F686187805}" type="datetime1">
              <a:rPr lang="en-US" smtClean="0"/>
              <a:pPr/>
              <a:t>7/11/2011</a:t>
            </a:fld>
            <a:endParaRPr lang="en-US"/>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A8C9762-931B-4350-BFFB-ECB158E12295}" type="datetime1">
              <a:rPr lang="en-US" smtClean="0"/>
              <a:pPr/>
              <a:t>7/11/2011</a:t>
            </a:fld>
            <a:endParaRPr lang="en-US"/>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baseline="0">
                <a:solidFill>
                  <a:srgbClr val="000000"/>
                </a:solidFill>
              </a:defRPr>
            </a:lvl1pPr>
            <a:lvl2pPr>
              <a:defRPr baseline="0">
                <a:solidFill>
                  <a:srgbClr val="000000"/>
                </a:solidFill>
              </a:defRPr>
            </a:lvl2pPr>
            <a:lvl3pPr>
              <a:defRPr baseline="0">
                <a:solidFill>
                  <a:srgbClr val="000000"/>
                </a:solidFill>
              </a:defRPr>
            </a:lvl3pPr>
            <a:lvl4pPr>
              <a:defRPr baseline="0">
                <a:solidFill>
                  <a:srgbClr val="000000"/>
                </a:solidFill>
              </a:defRPr>
            </a:lvl4pPr>
            <a:lvl5pPr>
              <a:defRPr baseline="0">
                <a:solidFill>
                  <a:srgbClr val="0000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09600" y="6096000"/>
            <a:ext cx="755650" cy="639763"/>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930AE1-0D65-4146-A54B-D7460BF27859}" type="datetime1">
              <a:rPr lang="en-US" smtClean="0"/>
              <a:pPr/>
              <a:t>7/11/2011</a:t>
            </a:fld>
            <a:endParaRPr lang="en-US"/>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baseline="0">
                <a:solidFill>
                  <a:srgbClr val="000000"/>
                </a:solidFill>
              </a:defRPr>
            </a:lvl1pPr>
            <a:lvl2pPr>
              <a:defRPr sz="2400" baseline="0">
                <a:solidFill>
                  <a:srgbClr val="000000"/>
                </a:solidFill>
              </a:defRPr>
            </a:lvl2pPr>
            <a:lvl3pPr>
              <a:defRPr sz="2000" baseline="0">
                <a:solidFill>
                  <a:srgbClr val="000000"/>
                </a:solidFill>
              </a:defRPr>
            </a:lvl3pPr>
            <a:lvl4pPr>
              <a:defRPr sz="1800" baseline="0">
                <a:solidFill>
                  <a:srgbClr val="000000"/>
                </a:solidFill>
              </a:defRPr>
            </a:lvl4pPr>
            <a:lvl5pPr>
              <a:defRPr sz="1800" baseline="0">
                <a:solidFill>
                  <a:srgbClr val="0000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920085"/>
            <a:ext cx="4038600" cy="4434840"/>
          </a:xfrm>
        </p:spPr>
        <p:txBody>
          <a:bodyPr/>
          <a:lstStyle>
            <a:lvl1pPr>
              <a:defRPr sz="2600" baseline="0">
                <a:solidFill>
                  <a:srgbClr val="000000"/>
                </a:solidFill>
              </a:defRPr>
            </a:lvl1pPr>
            <a:lvl2pPr>
              <a:defRPr sz="2400" baseline="0">
                <a:solidFill>
                  <a:srgbClr val="000000"/>
                </a:solidFill>
              </a:defRPr>
            </a:lvl2pPr>
            <a:lvl3pPr>
              <a:defRPr sz="2000" baseline="0">
                <a:solidFill>
                  <a:srgbClr val="000000"/>
                </a:solidFill>
              </a:defRPr>
            </a:lvl3pPr>
            <a:lvl4pPr>
              <a:defRPr sz="1800" baseline="0">
                <a:solidFill>
                  <a:srgbClr val="000000"/>
                </a:solidFill>
              </a:defRPr>
            </a:lvl4pPr>
            <a:lvl5pPr>
              <a:defRPr sz="1800" baseline="0">
                <a:solidFill>
                  <a:srgbClr val="000000"/>
                </a:solidFill>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Footer Placeholder 5"/>
          <p:cNvSpPr>
            <a:spLocks noGrp="1"/>
          </p:cNvSpPr>
          <p:nvPr>
            <p:ph type="ftr" sz="quarter" idx="11"/>
          </p:nvPr>
        </p:nvSpPr>
        <p:spPr/>
        <p:txBody>
          <a:bodyPr/>
          <a:lstStyle/>
          <a:p>
            <a:r>
              <a:rPr lang="en-US" smtClean="0"/>
              <a:t>Success with Less, NLTC VI, Portland, Oregon, 2011</a:t>
            </a:r>
            <a:endParaRPr lang="en-US"/>
          </a:p>
        </p:txBody>
      </p:sp>
      <p:sp>
        <p:nvSpPr>
          <p:cNvPr id="7" name="Slide Number Placeholder 6"/>
          <p:cNvSpPr>
            <a:spLocks noGrp="1"/>
          </p:cNvSpPr>
          <p:nvPr>
            <p:ph type="sldNum" sz="quarter" idx="12"/>
          </p:nvPr>
        </p:nvSpPr>
        <p:spPr/>
        <p:txBody>
          <a:bodyPr/>
          <a:lstStyle/>
          <a:p>
            <a:fld id="{13947622-2F2E-42BC-B102-B94DA4463A67}"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609600" y="6096000"/>
            <a:ext cx="755650" cy="639763"/>
          </a:xfrm>
          <a:prstGeom prst="rect">
            <a:avLst/>
          </a:prstGeom>
          <a:noFill/>
          <a:ln w="9525">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A58462-DAB8-4D4B-969E-A6A52FBC7507}" type="datetime1">
              <a:rPr lang="en-US" smtClean="0"/>
              <a:pPr/>
              <a:t>7/11/2011</a:t>
            </a:fld>
            <a:endParaRPr lang="en-US"/>
          </a:p>
        </p:txBody>
      </p:sp>
      <p:sp>
        <p:nvSpPr>
          <p:cNvPr id="8" name="Footer Placeholder 7"/>
          <p:cNvSpPr>
            <a:spLocks noGrp="1"/>
          </p:cNvSpPr>
          <p:nvPr>
            <p:ph type="ftr" sz="quarter" idx="11"/>
          </p:nvPr>
        </p:nvSpPr>
        <p:spPr/>
        <p:txBody>
          <a:bodyPr/>
          <a:lstStyle/>
          <a:p>
            <a:r>
              <a:rPr lang="en-US" smtClean="0"/>
              <a:t>Success with Less, NLTC VI, Portland, Oregon, 2011</a:t>
            </a:r>
            <a:endParaRPr lang="en-US"/>
          </a:p>
        </p:txBody>
      </p:sp>
      <p:sp>
        <p:nvSpPr>
          <p:cNvPr id="9" name="Slide Number Placeholder 8"/>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A4101C-84A7-49EC-A315-F1CC9426E004}" type="datetime1">
              <a:rPr lang="en-US" smtClean="0"/>
              <a:pPr/>
              <a:t>7/11/2011</a:t>
            </a:fld>
            <a:endParaRPr lang="en-US"/>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C1EC3-420F-4D0C-92E9-4EBF84718523}" type="datetime1">
              <a:rPr lang="en-US" smtClean="0"/>
              <a:pPr/>
              <a:t>7/11/2011</a:t>
            </a:fld>
            <a:endParaRPr lang="en-US"/>
          </a:p>
        </p:txBody>
      </p:sp>
      <p:sp>
        <p:nvSpPr>
          <p:cNvPr id="3" name="Footer Placeholder 2"/>
          <p:cNvSpPr>
            <a:spLocks noGrp="1"/>
          </p:cNvSpPr>
          <p:nvPr>
            <p:ph type="ftr" sz="quarter" idx="11"/>
          </p:nvPr>
        </p:nvSpPr>
        <p:spPr/>
        <p:txBody>
          <a:bodyPr/>
          <a:lstStyle/>
          <a:p>
            <a:r>
              <a:rPr lang="en-US" smtClean="0"/>
              <a:t>Success with Less, NLTC VI, Portland, Oregon, 2011</a:t>
            </a:r>
            <a:endParaRPr lang="en-US"/>
          </a:p>
        </p:txBody>
      </p:sp>
      <p:sp>
        <p:nvSpPr>
          <p:cNvPr id="4" name="Slide Number Placeholder 3"/>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1DE3F9-2F6B-4815-8BC1-0BB4D38E9305}" type="datetime1">
              <a:rPr lang="en-US" smtClean="0"/>
              <a:pPr/>
              <a:t>7/11/2011</a:t>
            </a:fld>
            <a:endParaRPr lang="en-US"/>
          </a:p>
        </p:txBody>
      </p:sp>
      <p:sp>
        <p:nvSpPr>
          <p:cNvPr id="6" name="Footer Placeholder 5"/>
          <p:cNvSpPr>
            <a:spLocks noGrp="1"/>
          </p:cNvSpPr>
          <p:nvPr>
            <p:ph type="ftr" sz="quarter" idx="11"/>
          </p:nvPr>
        </p:nvSpPr>
        <p:spPr/>
        <p:txBody>
          <a:bodyPr/>
          <a:lstStyle/>
          <a:p>
            <a:r>
              <a:rPr lang="en-US" smtClean="0"/>
              <a:t>Success with Less, NLTC VI, Portland, Oregon, 2011</a:t>
            </a:r>
            <a:endParaRPr lang="en-US"/>
          </a:p>
        </p:txBody>
      </p:sp>
      <p:sp>
        <p:nvSpPr>
          <p:cNvPr id="7" name="Slide Number Placeholder 6"/>
          <p:cNvSpPr>
            <a:spLocks noGrp="1"/>
          </p:cNvSpPr>
          <p:nvPr>
            <p:ph type="sldNum" sz="quarter" idx="12"/>
          </p:nvPr>
        </p:nvSpPr>
        <p:spPr/>
        <p:txBody>
          <a:bodyPr/>
          <a:lstStyle/>
          <a:p>
            <a:fld id="{13947622-2F2E-42BC-B102-B94DA4463A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E6FFB4-E012-4FEF-91DB-155885292728}" type="datetime1">
              <a:rPr lang="en-US" smtClean="0"/>
              <a:pPr/>
              <a:t>7/11/2011</a:t>
            </a:fld>
            <a:endParaRPr lang="en-US"/>
          </a:p>
        </p:txBody>
      </p:sp>
      <p:sp>
        <p:nvSpPr>
          <p:cNvPr id="6" name="Footer Placeholder 5"/>
          <p:cNvSpPr>
            <a:spLocks noGrp="1"/>
          </p:cNvSpPr>
          <p:nvPr>
            <p:ph type="ftr" sz="quarter" idx="11"/>
          </p:nvPr>
        </p:nvSpPr>
        <p:spPr/>
        <p:txBody>
          <a:bodyPr/>
          <a:lstStyle/>
          <a:p>
            <a:r>
              <a:rPr lang="en-US" smtClean="0"/>
              <a:t>Success with Less, NLTC VI, Portland, Oregon, 2011</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3947622-2F2E-42BC-B102-B94DA4463A6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FF4395-BF3A-47E5-A5D5-585D4D19EB7F}" type="datetime1">
              <a:rPr lang="en-US" smtClean="0"/>
              <a:pPr/>
              <a:t>7/11/2011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Success with Less, NLTC VI, Portland, Oregon, 2011</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947622-2F2E-42BC-B102-B94DA4463A6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baseline="0">
          <a:solidFill>
            <a:srgbClr val="000000"/>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baseline="0">
          <a:solidFill>
            <a:srgbClr val="000000"/>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baseline="0">
          <a:solidFill>
            <a:srgbClr val="000000"/>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baseline="0">
          <a:solidFill>
            <a:srgbClr val="000000"/>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baseline="0">
          <a:solidFill>
            <a:srgbClr val="000000"/>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57200" y="2057400"/>
            <a:ext cx="7851648" cy="1828800"/>
          </a:xfrm>
        </p:spPr>
        <p:txBody>
          <a:bodyPr>
            <a:normAutofit fontScale="90000"/>
          </a:bodyPr>
          <a:lstStyle/>
          <a:p>
            <a:r>
              <a:rPr lang="en-US" sz="6000" dirty="0" smtClean="0"/>
              <a:t>The New Jersey Experience: </a:t>
            </a:r>
            <a:br>
              <a:rPr lang="en-US" sz="6000" dirty="0" smtClean="0"/>
            </a:br>
            <a:r>
              <a:rPr lang="en-US" sz="3100" dirty="0" smtClean="0"/>
              <a:t>Training and Assessment for LRN Preparedness</a:t>
            </a:r>
            <a:endParaRPr lang="en-US" sz="3100" dirty="0"/>
          </a:p>
        </p:txBody>
      </p:sp>
      <p:sp>
        <p:nvSpPr>
          <p:cNvPr id="14" name="Subtitle 13"/>
          <p:cNvSpPr>
            <a:spLocks noGrp="1"/>
          </p:cNvSpPr>
          <p:nvPr>
            <p:ph type="subTitle" idx="1"/>
          </p:nvPr>
        </p:nvSpPr>
        <p:spPr>
          <a:xfrm>
            <a:off x="609600" y="4648200"/>
            <a:ext cx="7854696" cy="1752600"/>
          </a:xfrm>
        </p:spPr>
        <p:txBody>
          <a:bodyPr>
            <a:normAutofit/>
          </a:bodyPr>
          <a:lstStyle/>
          <a:p>
            <a:r>
              <a:rPr lang="en-US" sz="2800" dirty="0" smtClean="0"/>
              <a:t>Susan </a:t>
            </a:r>
            <a:r>
              <a:rPr lang="en-US" sz="2800" dirty="0" err="1" smtClean="0"/>
              <a:t>Mikorski</a:t>
            </a:r>
            <a:r>
              <a:rPr lang="en-US" sz="2800" dirty="0" smtClean="0"/>
              <a:t>, M.Ed., MT(ASCP)SM</a:t>
            </a:r>
          </a:p>
          <a:p>
            <a:r>
              <a:rPr lang="en-US" sz="2800" dirty="0" smtClean="0"/>
              <a:t>Division of Public Health, Environmental and Agricultural Laboratories</a:t>
            </a:r>
            <a:endParaRPr lang="en-US" sz="2800" dirty="0"/>
          </a:p>
        </p:txBody>
      </p:sp>
      <p:sp>
        <p:nvSpPr>
          <p:cNvPr id="3" name="Footer Placeholder 2"/>
          <p:cNvSpPr>
            <a:spLocks noGrp="1"/>
          </p:cNvSpPr>
          <p:nvPr>
            <p:ph type="ftr" sz="quarter" idx="11"/>
          </p:nvPr>
        </p:nvSpPr>
        <p:spPr/>
        <p:txBody>
          <a:bodyPr/>
          <a:lstStyle/>
          <a:p>
            <a:r>
              <a:rPr lang="en-US" smtClean="0"/>
              <a:t>Success with Less, NLTC VI, Portland, Oregon, 2011</a:t>
            </a:r>
            <a:endParaRPr lang="en-US" dirty="0"/>
          </a:p>
        </p:txBody>
      </p:sp>
      <p:sp>
        <p:nvSpPr>
          <p:cNvPr id="4" name="Slide Number Placeholder 3"/>
          <p:cNvSpPr>
            <a:spLocks noGrp="1"/>
          </p:cNvSpPr>
          <p:nvPr>
            <p:ph type="sldNum" sz="quarter" idx="12"/>
          </p:nvPr>
        </p:nvSpPr>
        <p:spPr/>
        <p:txBody>
          <a:bodyPr/>
          <a:lstStyle/>
          <a:p>
            <a:fld id="{13947622-2F2E-42BC-B102-B94DA4463A67}" type="slidenum">
              <a:rPr lang="en-US" smtClean="0"/>
              <a:pPr/>
              <a:t>1</a:t>
            </a:fld>
            <a:endParaRPr lang="en-US" dirty="0"/>
          </a:p>
        </p:txBody>
      </p:sp>
      <p:pic>
        <p:nvPicPr>
          <p:cNvPr id="8" name="Picture 2"/>
          <p:cNvPicPr>
            <a:picLocks noChangeAspect="1" noChangeArrowheads="1"/>
          </p:cNvPicPr>
          <p:nvPr/>
        </p:nvPicPr>
        <p:blipFill>
          <a:blip r:embed="rId3" cstate="print"/>
          <a:srcRect/>
          <a:stretch>
            <a:fillRect/>
          </a:stretch>
        </p:blipFill>
        <p:spPr bwMode="auto">
          <a:xfrm>
            <a:off x="609600" y="6096000"/>
            <a:ext cx="755650" cy="639763"/>
          </a:xfrm>
          <a:prstGeom prst="rect">
            <a:avLst/>
          </a:prstGeom>
          <a:noFill/>
          <a:ln w="9525">
            <a:noFill/>
            <a:miter lim="800000"/>
            <a:headEnd/>
            <a:tailEnd/>
          </a:ln>
          <a:effectLst/>
        </p:spPr>
      </p:pic>
      <p:pic>
        <p:nvPicPr>
          <p:cNvPr id="7" name="Picture 6" descr="NJDHSS Logo--6 in--300dpi.eps"/>
          <p:cNvPicPr>
            <a:picLocks noChangeAspect="1"/>
          </p:cNvPicPr>
          <p:nvPr/>
        </p:nvPicPr>
        <p:blipFill>
          <a:blip r:embed="rId4" cstate="print"/>
          <a:stretch>
            <a:fillRect/>
          </a:stretch>
        </p:blipFill>
        <p:spPr>
          <a:xfrm>
            <a:off x="1283547" y="1828800"/>
            <a:ext cx="2374053" cy="15046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lstStyle/>
          <a:p>
            <a:r>
              <a:rPr lang="en-US" dirty="0" smtClean="0"/>
              <a:t>Sentinel Exercises</a:t>
            </a:r>
            <a:endParaRPr lang="en-US" dirty="0"/>
          </a:p>
        </p:txBody>
      </p:sp>
      <p:sp>
        <p:nvSpPr>
          <p:cNvPr id="3" name="Content Placeholder 2"/>
          <p:cNvSpPr>
            <a:spLocks noGrp="1"/>
          </p:cNvSpPr>
          <p:nvPr>
            <p:ph sz="half" idx="1"/>
          </p:nvPr>
        </p:nvSpPr>
        <p:spPr>
          <a:xfrm>
            <a:off x="685800" y="1920085"/>
            <a:ext cx="3810000" cy="4434840"/>
          </a:xfrm>
        </p:spPr>
        <p:txBody>
          <a:bodyPr/>
          <a:lstStyle/>
          <a:p>
            <a:r>
              <a:rPr lang="en-US" dirty="0" smtClean="0"/>
              <a:t>2006 </a:t>
            </a:r>
          </a:p>
          <a:p>
            <a:r>
              <a:rPr lang="en-US" dirty="0" smtClean="0"/>
              <a:t>2007</a:t>
            </a:r>
          </a:p>
          <a:p>
            <a:r>
              <a:rPr lang="en-US" dirty="0" smtClean="0"/>
              <a:t>2008</a:t>
            </a:r>
          </a:p>
          <a:p>
            <a:r>
              <a:rPr lang="en-US" dirty="0" smtClean="0"/>
              <a:t>2009</a:t>
            </a:r>
          </a:p>
          <a:p>
            <a:r>
              <a:rPr lang="en-US" dirty="0" smtClean="0"/>
              <a:t>2010</a:t>
            </a:r>
          </a:p>
          <a:p>
            <a:r>
              <a:rPr lang="en-US" dirty="0" smtClean="0"/>
              <a:t>2011</a:t>
            </a:r>
            <a:endParaRPr lang="en-US" dirty="0"/>
          </a:p>
        </p:txBody>
      </p:sp>
      <p:sp>
        <p:nvSpPr>
          <p:cNvPr id="4" name="Content Placeholder 3"/>
          <p:cNvSpPr>
            <a:spLocks noGrp="1"/>
          </p:cNvSpPr>
          <p:nvPr>
            <p:ph sz="half" idx="2"/>
          </p:nvPr>
        </p:nvSpPr>
        <p:spPr>
          <a:xfrm>
            <a:off x="2209800" y="1920085"/>
            <a:ext cx="6477000" cy="4434840"/>
          </a:xfrm>
        </p:spPr>
        <p:txBody>
          <a:bodyPr/>
          <a:lstStyle/>
          <a:p>
            <a:r>
              <a:rPr lang="en-US" dirty="0" smtClean="0"/>
              <a:t>Project SCOPE – tabletop followed by FS</a:t>
            </a:r>
          </a:p>
          <a:p>
            <a:r>
              <a:rPr lang="en-US" dirty="0" smtClean="0"/>
              <a:t>Operation ESCAPE – 5 regional TTs</a:t>
            </a:r>
          </a:p>
          <a:p>
            <a:r>
              <a:rPr lang="en-US" dirty="0" smtClean="0"/>
              <a:t>Project </a:t>
            </a:r>
            <a:r>
              <a:rPr lang="en-US" dirty="0" err="1" smtClean="0"/>
              <a:t>ComPaSS</a:t>
            </a:r>
            <a:r>
              <a:rPr lang="en-US" dirty="0" smtClean="0"/>
              <a:t> – one full scale</a:t>
            </a:r>
          </a:p>
          <a:p>
            <a:r>
              <a:rPr lang="en-US" dirty="0" smtClean="0"/>
              <a:t>Operation </a:t>
            </a:r>
            <a:r>
              <a:rPr lang="en-US" dirty="0" err="1" smtClean="0"/>
              <a:t>SwiftBox</a:t>
            </a:r>
            <a:r>
              <a:rPr lang="en-US" dirty="0" smtClean="0"/>
              <a:t> – five full scales</a:t>
            </a:r>
          </a:p>
          <a:p>
            <a:r>
              <a:rPr lang="en-US" dirty="0" smtClean="0"/>
              <a:t>H1N1 Real Event – real event with AAR</a:t>
            </a:r>
          </a:p>
          <a:p>
            <a:r>
              <a:rPr lang="en-US" dirty="0" smtClean="0"/>
              <a:t>Project Designer Genes - tabletop</a:t>
            </a:r>
          </a:p>
          <a:p>
            <a:r>
              <a:rPr lang="en-US" dirty="0" smtClean="0"/>
              <a:t>CT Tabletop Planned for September</a:t>
            </a:r>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Project SCOPE (Sentinel Communications and Operational Preparedness Exercise): 2006</a:t>
            </a:r>
            <a:endParaRPr lang="en-US" sz="3200" dirty="0"/>
          </a:p>
        </p:txBody>
      </p:sp>
      <p:pic>
        <p:nvPicPr>
          <p:cNvPr id="10" name="Content Placeholder 9" descr="HPIM0483.jpg"/>
          <p:cNvPicPr>
            <a:picLocks noGrp="1" noChangeAspect="1"/>
          </p:cNvPicPr>
          <p:nvPr>
            <p:ph sz="half" idx="1"/>
          </p:nvPr>
        </p:nvPicPr>
        <p:blipFill>
          <a:blip r:embed="rId2" cstate="print"/>
          <a:stretch>
            <a:fillRect/>
          </a:stretch>
        </p:blipFill>
        <p:spPr>
          <a:xfrm>
            <a:off x="457200" y="1905000"/>
            <a:ext cx="3868712" cy="2895600"/>
          </a:xfrm>
          <a:effectLst>
            <a:outerShdw blurRad="838200" dist="38100" dir="5400000" sx="116000" sy="116000" algn="t" rotWithShape="0">
              <a:srgbClr val="FFCC00">
                <a:alpha val="40000"/>
              </a:srgbClr>
            </a:outerShdw>
          </a:effectLst>
        </p:spPr>
      </p:pic>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11</a:t>
            </a:fld>
            <a:endParaRPr lang="en-US"/>
          </a:p>
        </p:txBody>
      </p:sp>
      <p:sp>
        <p:nvSpPr>
          <p:cNvPr id="9" name="Content Placeholder 8"/>
          <p:cNvSpPr>
            <a:spLocks noGrp="1"/>
          </p:cNvSpPr>
          <p:nvPr>
            <p:ph sz="half" idx="2"/>
          </p:nvPr>
        </p:nvSpPr>
        <p:spPr>
          <a:xfrm>
            <a:off x="4876800" y="1905000"/>
            <a:ext cx="3810000" cy="4434840"/>
          </a:xfrm>
        </p:spPr>
        <p:txBody>
          <a:bodyPr>
            <a:normAutofit fontScale="92500" lnSpcReduction="10000"/>
          </a:bodyPr>
          <a:lstStyle/>
          <a:p>
            <a:r>
              <a:rPr lang="en-US" dirty="0" smtClean="0"/>
              <a:t>5 day </a:t>
            </a:r>
            <a:r>
              <a:rPr lang="en-US" dirty="0" err="1" smtClean="0"/>
              <a:t>fullscale</a:t>
            </a:r>
            <a:r>
              <a:rPr lang="en-US" dirty="0" smtClean="0"/>
              <a:t> exercise, 5 hospitals</a:t>
            </a:r>
          </a:p>
          <a:p>
            <a:r>
              <a:rPr lang="en-US" dirty="0" smtClean="0"/>
              <a:t>Tested whole process: Collect-Detect-Report-Refer (safety and security)</a:t>
            </a:r>
          </a:p>
          <a:p>
            <a:r>
              <a:rPr lang="en-US" i="1" u="sng" dirty="0" err="1" smtClean="0"/>
              <a:t>Yersinia</a:t>
            </a:r>
            <a:r>
              <a:rPr lang="en-US" i="1" u="sng" dirty="0" smtClean="0"/>
              <a:t> </a:t>
            </a:r>
            <a:r>
              <a:rPr lang="en-US" i="1" u="sng" dirty="0" err="1" smtClean="0"/>
              <a:t>pseudotuberculosis</a:t>
            </a:r>
            <a:endParaRPr lang="en-US" i="1" u="sng" dirty="0" smtClean="0"/>
          </a:p>
          <a:p>
            <a:r>
              <a:rPr lang="en-US" dirty="0" smtClean="0"/>
              <a:t>Evaluators from other hospitals</a:t>
            </a:r>
          </a:p>
          <a:p>
            <a:r>
              <a:rPr lang="en-US" dirty="0" smtClean="0"/>
              <a:t>Command center at the state office – MESL developed over the phone</a:t>
            </a:r>
          </a:p>
          <a:p>
            <a:endParaRPr lang="en-US" i="1" dirty="0"/>
          </a:p>
        </p:txBody>
      </p:sp>
      <p:pic>
        <p:nvPicPr>
          <p:cNvPr id="11" name="Picture 10" descr="Picture 015.jpg"/>
          <p:cNvPicPr>
            <a:picLocks noChangeAspect="1"/>
          </p:cNvPicPr>
          <p:nvPr/>
        </p:nvPicPr>
        <p:blipFill>
          <a:blip r:embed="rId3" cstate="print"/>
          <a:stretch>
            <a:fillRect/>
          </a:stretch>
        </p:blipFill>
        <p:spPr>
          <a:xfrm>
            <a:off x="2133600" y="4305300"/>
            <a:ext cx="2712720" cy="2034540"/>
          </a:xfrm>
          <a:prstGeom prst="rect">
            <a:avLst/>
          </a:prstGeom>
          <a:effectLst>
            <a:outerShdw blurRad="495300" dist="38100" dir="8760000" sx="112000" sy="112000" algn="tl" rotWithShape="0">
              <a:srgbClr val="FFCC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Project SCOPE (Sentinel Communications and Operational Preparedness Exercise)</a:t>
            </a:r>
            <a:endParaRPr lang="en-US" sz="3200" dirty="0"/>
          </a:p>
        </p:txBody>
      </p:sp>
      <p:sp>
        <p:nvSpPr>
          <p:cNvPr id="7" name="Content Placeholder 6"/>
          <p:cNvSpPr>
            <a:spLocks noGrp="1"/>
          </p:cNvSpPr>
          <p:nvPr>
            <p:ph idx="1"/>
          </p:nvPr>
        </p:nvSpPr>
        <p:spPr>
          <a:xfrm>
            <a:off x="457200" y="1828800"/>
            <a:ext cx="8229600" cy="4389120"/>
          </a:xfrm>
        </p:spPr>
        <p:txBody>
          <a:bodyPr>
            <a:normAutofit fontScale="92500" lnSpcReduction="10000"/>
          </a:bodyPr>
          <a:lstStyle/>
          <a:p>
            <a:r>
              <a:rPr lang="en-US" i="1" u="sng" dirty="0" smtClean="0"/>
              <a:t>Areas for Improvement Identified:</a:t>
            </a:r>
          </a:p>
          <a:p>
            <a:r>
              <a:rPr lang="en-US" dirty="0" smtClean="0"/>
              <a:t>Communication within hospital and between hospital and state agencies</a:t>
            </a:r>
          </a:p>
          <a:p>
            <a:r>
              <a:rPr lang="en-US" dirty="0" smtClean="0"/>
              <a:t>Clarification on use of Chain of Custody document</a:t>
            </a:r>
          </a:p>
          <a:p>
            <a:r>
              <a:rPr lang="en-US" dirty="0" smtClean="0"/>
              <a:t>Identification of public officials responsible for transportation of ‘suspect’ samples during an outbreak</a:t>
            </a:r>
          </a:p>
          <a:p>
            <a:r>
              <a:rPr lang="en-US" dirty="0" smtClean="0"/>
              <a:t>Simplification of packaging and shipping process for referral of samples</a:t>
            </a:r>
          </a:p>
          <a:p>
            <a:r>
              <a:rPr lang="en-US" dirty="0" smtClean="0"/>
              <a:t>Simplification of the state CDRSS data entry process</a:t>
            </a:r>
          </a:p>
          <a:p>
            <a:r>
              <a:rPr lang="en-US" dirty="0" smtClean="0"/>
              <a:t>Incorporation of more laboratories in preparedness planning and exercises</a:t>
            </a:r>
          </a:p>
          <a:p>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Success with Less, NLTC VI, Portland, Oregon, 2011</a:t>
            </a:r>
            <a:endParaRPr lang="en-US" dirty="0"/>
          </a:p>
        </p:txBody>
      </p:sp>
      <p:sp>
        <p:nvSpPr>
          <p:cNvPr id="6" name="Slide Number Placeholder 5"/>
          <p:cNvSpPr>
            <a:spLocks noGrp="1"/>
          </p:cNvSpPr>
          <p:nvPr>
            <p:ph type="sldNum" sz="quarter" idx="12"/>
          </p:nvPr>
        </p:nvSpPr>
        <p:spPr/>
        <p:txBody>
          <a:bodyPr/>
          <a:lstStyle/>
          <a:p>
            <a:fld id="{13947622-2F2E-42BC-B102-B94DA4463A6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Operation ESCAPE (</a:t>
            </a:r>
            <a:r>
              <a:rPr lang="en-US" sz="3200" i="1" dirty="0" smtClean="0"/>
              <a:t>Escherichia coli </a:t>
            </a:r>
            <a:r>
              <a:rPr lang="en-US" sz="3200" dirty="0" smtClean="0"/>
              <a:t>Assessment and Preparedness Exercise) - 2007</a:t>
            </a:r>
            <a:endParaRPr lang="en-US" sz="3200" dirty="0"/>
          </a:p>
        </p:txBody>
      </p:sp>
      <p:pic>
        <p:nvPicPr>
          <p:cNvPr id="6" name="Content Placeholder 5" descr="Operation Escape.JPG"/>
          <p:cNvPicPr>
            <a:picLocks noGrp="1" noChangeAspect="1"/>
          </p:cNvPicPr>
          <p:nvPr>
            <p:ph sz="half" idx="1"/>
          </p:nvPr>
        </p:nvPicPr>
        <p:blipFill>
          <a:blip r:embed="rId2" cstate="print"/>
          <a:stretch>
            <a:fillRect/>
          </a:stretch>
        </p:blipFill>
        <p:spPr>
          <a:xfrm>
            <a:off x="762000" y="2057400"/>
            <a:ext cx="2418413" cy="3352800"/>
          </a:xfrm>
          <a:effectLst>
            <a:outerShdw blurRad="977900" dir="17640000" sx="110000" sy="110000" algn="tl" rotWithShape="0">
              <a:schemeClr val="accent3">
                <a:lumMod val="50000"/>
                <a:alpha val="40000"/>
              </a:schemeClr>
            </a:outerShdw>
          </a:effectLst>
        </p:spPr>
      </p:pic>
      <p:sp>
        <p:nvSpPr>
          <p:cNvPr id="7" name="Content Placeholder 6"/>
          <p:cNvSpPr>
            <a:spLocks noGrp="1"/>
          </p:cNvSpPr>
          <p:nvPr>
            <p:ph sz="half" idx="2"/>
          </p:nvPr>
        </p:nvSpPr>
        <p:spPr>
          <a:xfrm>
            <a:off x="3733800" y="2057400"/>
            <a:ext cx="4724400" cy="4434840"/>
          </a:xfrm>
        </p:spPr>
        <p:txBody>
          <a:bodyPr>
            <a:normAutofit fontScale="85000" lnSpcReduction="10000"/>
          </a:bodyPr>
          <a:lstStyle/>
          <a:p>
            <a:r>
              <a:rPr lang="en-US" dirty="0" smtClean="0"/>
              <a:t>5 Regional Tabletops </a:t>
            </a:r>
          </a:p>
          <a:p>
            <a:r>
              <a:rPr lang="en-US" dirty="0" smtClean="0"/>
              <a:t>30 hospitals played, 24 observed/evaluated</a:t>
            </a:r>
          </a:p>
          <a:p>
            <a:r>
              <a:rPr lang="en-US" dirty="0" smtClean="0"/>
              <a:t>Commercial labs: Quest, ARUP, Mayo</a:t>
            </a:r>
          </a:p>
          <a:p>
            <a:r>
              <a:rPr lang="en-US" dirty="0" smtClean="0"/>
              <a:t>Vendors: </a:t>
            </a:r>
            <a:r>
              <a:rPr lang="en-US" dirty="0" err="1" smtClean="0"/>
              <a:t>Remel</a:t>
            </a:r>
            <a:r>
              <a:rPr lang="en-US" dirty="0" smtClean="0"/>
              <a:t>, </a:t>
            </a:r>
            <a:r>
              <a:rPr lang="en-US" dirty="0" err="1" smtClean="0"/>
              <a:t>bioMerieux</a:t>
            </a:r>
            <a:r>
              <a:rPr lang="en-US" dirty="0" smtClean="0"/>
              <a:t>, </a:t>
            </a:r>
            <a:r>
              <a:rPr lang="en-US" dirty="0" err="1" smtClean="0"/>
              <a:t>ThermoFisher</a:t>
            </a:r>
            <a:r>
              <a:rPr lang="en-US" dirty="0" smtClean="0"/>
              <a:t>, Meridian Bioscience, DC Express, </a:t>
            </a:r>
            <a:r>
              <a:rPr lang="en-US" dirty="0" err="1" smtClean="0"/>
              <a:t>DadeBehring</a:t>
            </a:r>
            <a:r>
              <a:rPr lang="en-US" dirty="0" smtClean="0"/>
              <a:t> </a:t>
            </a:r>
            <a:r>
              <a:rPr lang="en-US" dirty="0" err="1" smtClean="0"/>
              <a:t>Microscan</a:t>
            </a:r>
            <a:r>
              <a:rPr lang="en-US" dirty="0" smtClean="0"/>
              <a:t>, BD Diagnostics, Cardinal Health, Trek Diagnostics</a:t>
            </a:r>
          </a:p>
          <a:p>
            <a:r>
              <a:rPr lang="en-US" dirty="0" smtClean="0"/>
              <a:t>Large scale </a:t>
            </a:r>
            <a:r>
              <a:rPr lang="en-US" dirty="0" err="1" smtClean="0"/>
              <a:t>foodborne</a:t>
            </a:r>
            <a:r>
              <a:rPr lang="en-US" dirty="0" smtClean="0"/>
              <a:t> outbreak</a:t>
            </a:r>
          </a:p>
          <a:p>
            <a:r>
              <a:rPr lang="en-US" dirty="0" smtClean="0"/>
              <a:t>Surge capacity –internal to hospital</a:t>
            </a:r>
          </a:p>
          <a:p>
            <a:r>
              <a:rPr lang="en-US" dirty="0" smtClean="0"/>
              <a:t>Surge capacity - external</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sz="3200" dirty="0" smtClean="0"/>
              <a:t>Operation ESCAPE (</a:t>
            </a:r>
            <a:r>
              <a:rPr lang="en-US" sz="3200" i="1" dirty="0" smtClean="0"/>
              <a:t>Escherichia coli </a:t>
            </a:r>
            <a:r>
              <a:rPr lang="en-US" sz="3200" dirty="0" smtClean="0"/>
              <a:t>Assessment and Preparedness Exercise)</a:t>
            </a:r>
            <a:endParaRPr lang="en-US" sz="3200" dirty="0"/>
          </a:p>
        </p:txBody>
      </p:sp>
      <p:sp>
        <p:nvSpPr>
          <p:cNvPr id="7" name="Content Placeholder 6"/>
          <p:cNvSpPr>
            <a:spLocks noGrp="1"/>
          </p:cNvSpPr>
          <p:nvPr>
            <p:ph idx="1"/>
          </p:nvPr>
        </p:nvSpPr>
        <p:spPr>
          <a:xfrm>
            <a:off x="457200" y="1828800"/>
            <a:ext cx="8229600" cy="4389120"/>
          </a:xfrm>
        </p:spPr>
        <p:txBody>
          <a:bodyPr>
            <a:normAutofit fontScale="92500" lnSpcReduction="20000"/>
          </a:bodyPr>
          <a:lstStyle/>
          <a:p>
            <a:r>
              <a:rPr lang="en-US" i="1" u="sng" dirty="0" smtClean="0"/>
              <a:t>Areas for Improvement:</a:t>
            </a:r>
          </a:p>
          <a:p>
            <a:r>
              <a:rPr lang="en-US" dirty="0" smtClean="0"/>
              <a:t>Staffing is a problem – limited hospital microbiologists</a:t>
            </a:r>
          </a:p>
          <a:p>
            <a:r>
              <a:rPr lang="en-US" dirty="0" smtClean="0"/>
              <a:t>Remove microbiologists from tasks of reporting and packaging </a:t>
            </a:r>
          </a:p>
          <a:p>
            <a:r>
              <a:rPr lang="en-US" dirty="0" smtClean="0"/>
              <a:t>Use of volunteers discussed – liability?</a:t>
            </a:r>
          </a:p>
          <a:p>
            <a:r>
              <a:rPr lang="en-US" dirty="0" smtClean="0"/>
              <a:t>Vendors, suppliers, distributors indicated problem with emergency distribution on weekends – limited in scale up production and media QA, distribution not a problem</a:t>
            </a:r>
          </a:p>
          <a:p>
            <a:r>
              <a:rPr lang="en-US" dirty="0" smtClean="0"/>
              <a:t>Commercial labs would help – but without a contract, preference given to regular customers</a:t>
            </a:r>
          </a:p>
          <a:p>
            <a:r>
              <a:rPr lang="en-US" dirty="0" smtClean="0"/>
              <a:t>Equipment and bench space an issue; incubators, refrigerators, blood culture instruments – surge planning needed</a:t>
            </a:r>
          </a:p>
          <a:p>
            <a:r>
              <a:rPr lang="en-US" dirty="0" smtClean="0"/>
              <a:t>MOUs with area laboratories</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a:t>
            </a:r>
            <a:r>
              <a:rPr lang="en-US" sz="3200" dirty="0" err="1" smtClean="0"/>
              <a:t>ComPaSS</a:t>
            </a:r>
            <a:r>
              <a:rPr lang="en-US" sz="3200" dirty="0" smtClean="0"/>
              <a:t>: Communication, Packaging and Specimen Shipping - 2008</a:t>
            </a:r>
            <a:endParaRPr lang="en-US" sz="3200" dirty="0"/>
          </a:p>
        </p:txBody>
      </p:sp>
      <p:pic>
        <p:nvPicPr>
          <p:cNvPr id="8" name="Content Placeholder 7" descr="Compass.JPG"/>
          <p:cNvPicPr>
            <a:picLocks noGrp="1" noChangeAspect="1"/>
          </p:cNvPicPr>
          <p:nvPr>
            <p:ph sz="half" idx="1"/>
          </p:nvPr>
        </p:nvPicPr>
        <p:blipFill>
          <a:blip r:embed="rId2" cstate="print"/>
          <a:stretch>
            <a:fillRect/>
          </a:stretch>
        </p:blipFill>
        <p:spPr>
          <a:xfrm>
            <a:off x="914400" y="2057400"/>
            <a:ext cx="2712495" cy="3822791"/>
          </a:xfrm>
          <a:effectLst>
            <a:outerShdw blurRad="1104900" dist="50800" dir="9840000" algn="ctr" rotWithShape="0">
              <a:schemeClr val="accent3">
                <a:lumMod val="50000"/>
              </a:schemeClr>
            </a:outerShdw>
          </a:effectLst>
        </p:spPr>
      </p:pic>
      <p:sp>
        <p:nvSpPr>
          <p:cNvPr id="7" name="Content Placeholder 6"/>
          <p:cNvSpPr>
            <a:spLocks noGrp="1"/>
          </p:cNvSpPr>
          <p:nvPr>
            <p:ph sz="half" idx="2"/>
          </p:nvPr>
        </p:nvSpPr>
        <p:spPr>
          <a:xfrm>
            <a:off x="4038600" y="1905000"/>
            <a:ext cx="4648200" cy="4434840"/>
          </a:xfrm>
        </p:spPr>
        <p:txBody>
          <a:bodyPr>
            <a:normAutofit fontScale="85000" lnSpcReduction="20000"/>
          </a:bodyPr>
          <a:lstStyle/>
          <a:p>
            <a:r>
              <a:rPr lang="en-US" dirty="0" smtClean="0"/>
              <a:t>83 clinical labs participated</a:t>
            </a:r>
          </a:p>
          <a:p>
            <a:r>
              <a:rPr lang="en-US" dirty="0" smtClean="0"/>
              <a:t>Category B shipping exercise</a:t>
            </a:r>
          </a:p>
          <a:p>
            <a:r>
              <a:rPr lang="en-US" dirty="0" smtClean="0"/>
              <a:t>USDOT special permit required to ship a noninfectious substance as an infectious substance (NYDOH)</a:t>
            </a:r>
          </a:p>
          <a:p>
            <a:r>
              <a:rPr lang="en-US" dirty="0" smtClean="0"/>
              <a:t>teleconference beforehand regarding permit</a:t>
            </a:r>
          </a:p>
          <a:p>
            <a:r>
              <a:rPr lang="en-US" dirty="0" smtClean="0"/>
              <a:t>Friday – Monday</a:t>
            </a:r>
          </a:p>
          <a:p>
            <a:r>
              <a:rPr lang="en-US" i="1" dirty="0" smtClean="0"/>
              <a:t>F. </a:t>
            </a:r>
            <a:r>
              <a:rPr lang="en-US" i="1" dirty="0" err="1" smtClean="0"/>
              <a:t>tularensis</a:t>
            </a:r>
            <a:r>
              <a:rPr lang="en-US" dirty="0" smtClean="0"/>
              <a:t> in a patient sample</a:t>
            </a:r>
          </a:p>
          <a:p>
            <a:r>
              <a:rPr lang="en-US" dirty="0" smtClean="0"/>
              <a:t>24 hour TAT required</a:t>
            </a:r>
          </a:p>
          <a:p>
            <a:r>
              <a:rPr lang="en-US" dirty="0" smtClean="0"/>
              <a:t>Message sent through LINCS to ICP, CEO and EPC</a:t>
            </a:r>
          </a:p>
          <a:p>
            <a:r>
              <a:rPr lang="en-US" dirty="0" smtClean="0"/>
              <a:t>Each lab rec’d an individual report as well as AAR</a:t>
            </a:r>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Project </a:t>
            </a:r>
            <a:r>
              <a:rPr lang="en-US" sz="3200" dirty="0" err="1" smtClean="0"/>
              <a:t>ComPaSS</a:t>
            </a:r>
            <a:r>
              <a:rPr lang="en-US" sz="3200" dirty="0" smtClean="0"/>
              <a:t>: Communication, Packaging and Specimen Shipping - 2008</a:t>
            </a:r>
            <a:endParaRPr lang="en-US" sz="3200" dirty="0"/>
          </a:p>
        </p:txBody>
      </p:sp>
      <p:sp>
        <p:nvSpPr>
          <p:cNvPr id="7" name="Content Placeholder 6"/>
          <p:cNvSpPr>
            <a:spLocks noGrp="1"/>
          </p:cNvSpPr>
          <p:nvPr>
            <p:ph idx="1"/>
          </p:nvPr>
        </p:nvSpPr>
        <p:spPr/>
        <p:txBody>
          <a:bodyPr>
            <a:normAutofit/>
          </a:bodyPr>
          <a:lstStyle/>
          <a:p>
            <a:r>
              <a:rPr lang="en-US" i="1" u="sng" dirty="0" smtClean="0"/>
              <a:t>Areas for Improvement:</a:t>
            </a:r>
          </a:p>
          <a:p>
            <a:r>
              <a:rPr lang="en-US" dirty="0" smtClean="0"/>
              <a:t>Communication between LINCS (Local Information Network and Communication System) and hospitals</a:t>
            </a:r>
          </a:p>
          <a:p>
            <a:r>
              <a:rPr lang="en-US" dirty="0" smtClean="0"/>
              <a:t>(58% of ICPs indicated receipt of message within 24 hours;  76% of ICP,EPC or CEO within 24 hours)</a:t>
            </a:r>
          </a:p>
          <a:p>
            <a:r>
              <a:rPr lang="en-US" dirty="0" smtClean="0"/>
              <a:t>Internal hospital messaging –message not passed on promptly resulted in only 32% packages received in 24 h</a:t>
            </a:r>
          </a:p>
          <a:p>
            <a:r>
              <a:rPr lang="en-US" dirty="0" smtClean="0"/>
              <a:t>Most packages safely packaged, but variety of problems with </a:t>
            </a:r>
            <a:r>
              <a:rPr lang="en-US" dirty="0" err="1" smtClean="0"/>
              <a:t>labelling</a:t>
            </a:r>
            <a:r>
              <a:rPr lang="en-US" dirty="0" smtClean="0"/>
              <a:t>, marking and documentation - 64% had one or more deficiencies </a:t>
            </a:r>
          </a:p>
          <a:p>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Operation </a:t>
            </a:r>
            <a:r>
              <a:rPr lang="en-US" sz="3200" dirty="0" err="1" smtClean="0"/>
              <a:t>SwiftBox</a:t>
            </a:r>
            <a:r>
              <a:rPr lang="en-US" sz="3200" dirty="0" smtClean="0"/>
              <a:t>: An LRN-C Chemical Terrorism Packaging Exercise - 2009</a:t>
            </a:r>
            <a:endParaRPr lang="en-US" sz="3200" dirty="0"/>
          </a:p>
        </p:txBody>
      </p:sp>
      <p:pic>
        <p:nvPicPr>
          <p:cNvPr id="9" name="Content Placeholder 8" descr="Swiftbox.JPG"/>
          <p:cNvPicPr>
            <a:picLocks noGrp="1" noChangeAspect="1"/>
          </p:cNvPicPr>
          <p:nvPr>
            <p:ph sz="half" idx="1"/>
          </p:nvPr>
        </p:nvPicPr>
        <p:blipFill>
          <a:blip r:embed="rId2" cstate="print"/>
          <a:stretch>
            <a:fillRect/>
          </a:stretch>
        </p:blipFill>
        <p:spPr>
          <a:xfrm>
            <a:off x="1219200" y="1981200"/>
            <a:ext cx="2819400" cy="4016733"/>
          </a:xfrm>
          <a:effectLst>
            <a:outerShdw blurRad="1104900" dir="8280000" sx="102000" sy="102000" algn="tl" rotWithShape="0">
              <a:srgbClr val="0B13B5">
                <a:alpha val="69000"/>
              </a:srgbClr>
            </a:outerShdw>
          </a:effectLst>
        </p:spPr>
      </p:pic>
      <p:sp>
        <p:nvSpPr>
          <p:cNvPr id="8" name="Content Placeholder 7"/>
          <p:cNvSpPr>
            <a:spLocks noGrp="1"/>
          </p:cNvSpPr>
          <p:nvPr>
            <p:ph sz="half" idx="2"/>
          </p:nvPr>
        </p:nvSpPr>
        <p:spPr>
          <a:xfrm>
            <a:off x="4267200" y="1905000"/>
            <a:ext cx="4267200" cy="4434840"/>
          </a:xfrm>
        </p:spPr>
        <p:txBody>
          <a:bodyPr>
            <a:normAutofit fontScale="85000" lnSpcReduction="10000"/>
          </a:bodyPr>
          <a:lstStyle/>
          <a:p>
            <a:r>
              <a:rPr lang="en-US" dirty="0" smtClean="0"/>
              <a:t>72 hospital labs – must have a clinical lab and an ED</a:t>
            </a:r>
          </a:p>
          <a:p>
            <a:r>
              <a:rPr lang="en-US" dirty="0" smtClean="0"/>
              <a:t>Extensive prep for this exercise:</a:t>
            </a:r>
          </a:p>
          <a:p>
            <a:pPr lvl="1"/>
            <a:r>
              <a:rPr lang="en-US" dirty="0" smtClean="0"/>
              <a:t>14 workshops; all 72 labs participated</a:t>
            </a:r>
          </a:p>
          <a:p>
            <a:pPr lvl="1"/>
            <a:r>
              <a:rPr lang="en-US" dirty="0" smtClean="0"/>
              <a:t>Packaging materials purchased and mailed to all labs as a “kit”</a:t>
            </a:r>
          </a:p>
          <a:p>
            <a:pPr lvl="1"/>
            <a:r>
              <a:rPr lang="en-US" dirty="0" smtClean="0"/>
              <a:t>Teleconference on USDOT special permit</a:t>
            </a:r>
          </a:p>
          <a:p>
            <a:pPr lvl="1"/>
            <a:r>
              <a:rPr lang="en-US" dirty="0" smtClean="0"/>
              <a:t>Database update</a:t>
            </a:r>
          </a:p>
          <a:p>
            <a:pPr lvl="1"/>
            <a:r>
              <a:rPr lang="en-US" dirty="0" smtClean="0"/>
              <a:t>Preparation of “fake” samples prior to the exercise</a:t>
            </a:r>
          </a:p>
          <a:p>
            <a:pPr lvl="1"/>
            <a:r>
              <a:rPr lang="en-US" dirty="0" smtClean="0"/>
              <a:t>Pilot test with one local lab</a:t>
            </a:r>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Operation </a:t>
            </a:r>
            <a:r>
              <a:rPr lang="en-US" sz="3200" dirty="0" err="1" smtClean="0"/>
              <a:t>SwiftBox</a:t>
            </a:r>
            <a:r>
              <a:rPr lang="en-US" sz="3200" dirty="0" smtClean="0"/>
              <a:t>: An LRN-C Chemical Terrorism Packaging Exercise – 2009 </a:t>
            </a:r>
            <a:endParaRPr lang="en-US" sz="3200" dirty="0"/>
          </a:p>
        </p:txBody>
      </p:sp>
      <p:sp>
        <p:nvSpPr>
          <p:cNvPr id="8" name="Content Placeholder 7"/>
          <p:cNvSpPr>
            <a:spLocks noGrp="1"/>
          </p:cNvSpPr>
          <p:nvPr>
            <p:ph idx="1"/>
          </p:nvPr>
        </p:nvSpPr>
        <p:spPr/>
        <p:txBody>
          <a:bodyPr/>
          <a:lstStyle/>
          <a:p>
            <a:r>
              <a:rPr lang="en-US" i="1" u="sng" dirty="0" smtClean="0"/>
              <a:t>Areas for Improvement:</a:t>
            </a:r>
          </a:p>
          <a:p>
            <a:r>
              <a:rPr lang="en-US" dirty="0" smtClean="0"/>
              <a:t>Temperature conditioning of samples</a:t>
            </a:r>
          </a:p>
          <a:p>
            <a:r>
              <a:rPr lang="en-US" dirty="0" smtClean="0"/>
              <a:t>Availability of pelletized dry ice</a:t>
            </a:r>
          </a:p>
          <a:p>
            <a:r>
              <a:rPr lang="en-US" dirty="0" smtClean="0"/>
              <a:t>Availability of couriers</a:t>
            </a:r>
          </a:p>
          <a:p>
            <a:r>
              <a:rPr lang="en-US" dirty="0" smtClean="0"/>
              <a:t>More instruction on following manufacturer’s instructions for packaging (TCP Reliable Qualified Shipper – 72 hour temperature maintenance)</a:t>
            </a:r>
          </a:p>
          <a:p>
            <a:r>
              <a:rPr lang="en-US" dirty="0" smtClean="0"/>
              <a:t>Submission and accessioning forms needed at ECLS – public health laboratory</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1143000"/>
          </a:xfrm>
        </p:spPr>
        <p:txBody>
          <a:bodyPr>
            <a:normAutofit/>
          </a:bodyPr>
          <a:lstStyle/>
          <a:p>
            <a:r>
              <a:rPr lang="en-US" sz="4400" dirty="0" smtClean="0"/>
              <a:t>H1N1 Real Event – 2009-2010</a:t>
            </a:r>
            <a:endParaRPr lang="en-US" sz="4400" dirty="0"/>
          </a:p>
        </p:txBody>
      </p:sp>
      <p:pic>
        <p:nvPicPr>
          <p:cNvPr id="9" name="Content Placeholder 8" descr="H1N1.JPG"/>
          <p:cNvPicPr>
            <a:picLocks noGrp="1" noChangeAspect="1"/>
          </p:cNvPicPr>
          <p:nvPr>
            <p:ph sz="half" idx="1"/>
          </p:nvPr>
        </p:nvPicPr>
        <p:blipFill>
          <a:blip r:embed="rId2" cstate="print"/>
          <a:stretch>
            <a:fillRect/>
          </a:stretch>
        </p:blipFill>
        <p:spPr>
          <a:xfrm>
            <a:off x="838200" y="1981200"/>
            <a:ext cx="2859916" cy="3895339"/>
          </a:xfrm>
          <a:effectLst>
            <a:outerShdw blurRad="1054100" dist="50800" dir="15960000" sx="106000" sy="106000" algn="ctr" rotWithShape="0">
              <a:srgbClr val="D60093">
                <a:alpha val="62000"/>
              </a:srgbClr>
            </a:outerShdw>
          </a:effectLst>
        </p:spPr>
      </p:pic>
      <p:sp>
        <p:nvSpPr>
          <p:cNvPr id="8" name="Content Placeholder 7"/>
          <p:cNvSpPr>
            <a:spLocks noGrp="1"/>
          </p:cNvSpPr>
          <p:nvPr>
            <p:ph sz="half" idx="2"/>
          </p:nvPr>
        </p:nvSpPr>
        <p:spPr>
          <a:xfrm>
            <a:off x="4191000" y="1920085"/>
            <a:ext cx="4495800" cy="4434840"/>
          </a:xfrm>
        </p:spPr>
        <p:txBody>
          <a:bodyPr/>
          <a:lstStyle/>
          <a:p>
            <a:r>
              <a:rPr lang="en-US" dirty="0" smtClean="0"/>
              <a:t>Planning underway for a PHEL flu exercise</a:t>
            </a:r>
          </a:p>
          <a:p>
            <a:r>
              <a:rPr lang="en-US" dirty="0" smtClean="0"/>
              <a:t>Used objectives that were developed by planning team</a:t>
            </a:r>
          </a:p>
          <a:p>
            <a:r>
              <a:rPr lang="en-US" dirty="0" smtClean="0"/>
              <a:t>Collected data on events in PHEL as they unfolded</a:t>
            </a:r>
          </a:p>
          <a:p>
            <a:r>
              <a:rPr lang="en-US" dirty="0" smtClean="0"/>
              <a:t>Wrote PHEL AAR</a:t>
            </a:r>
          </a:p>
          <a:p>
            <a:r>
              <a:rPr lang="en-US" dirty="0" smtClean="0"/>
              <a:t>Hosted AAR conference – PHEL, </a:t>
            </a:r>
            <a:r>
              <a:rPr lang="en-US" dirty="0" err="1" smtClean="0"/>
              <a:t>Epi</a:t>
            </a:r>
            <a:r>
              <a:rPr lang="en-US" dirty="0" smtClean="0"/>
              <a:t>, Commissioner and hospitals presented</a:t>
            </a:r>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43000"/>
            <a:ext cx="8686800" cy="1143000"/>
          </a:xfrm>
        </p:spPr>
        <p:txBody>
          <a:bodyPr>
            <a:normAutofit/>
          </a:bodyPr>
          <a:lstStyle/>
          <a:p>
            <a:r>
              <a:rPr lang="en-US" dirty="0" smtClean="0"/>
              <a:t>New Jersey PHEAL Roles</a:t>
            </a:r>
            <a:endParaRPr lang="en-US" dirty="0"/>
          </a:p>
        </p:txBody>
      </p:sp>
      <p:sp>
        <p:nvSpPr>
          <p:cNvPr id="5" name="Content Placeholder 4"/>
          <p:cNvSpPr>
            <a:spLocks noGrp="1"/>
          </p:cNvSpPr>
          <p:nvPr>
            <p:ph idx="1"/>
          </p:nvPr>
        </p:nvSpPr>
        <p:spPr>
          <a:xfrm>
            <a:off x="2209800" y="2590800"/>
            <a:ext cx="6096000" cy="3962400"/>
          </a:xfrm>
        </p:spPr>
        <p:txBody>
          <a:bodyPr>
            <a:normAutofit/>
          </a:bodyPr>
          <a:lstStyle/>
          <a:p>
            <a:r>
              <a:rPr lang="en-US" dirty="0" smtClean="0"/>
              <a:t>BT Coordinator – Nelson Delgado</a:t>
            </a:r>
          </a:p>
          <a:p>
            <a:r>
              <a:rPr lang="en-US" dirty="0" smtClean="0"/>
              <a:t>CT Coordinator – Floyd </a:t>
            </a:r>
            <a:r>
              <a:rPr lang="en-US" dirty="0" err="1" smtClean="0"/>
              <a:t>Genicola</a:t>
            </a:r>
            <a:endParaRPr lang="en-US" dirty="0" smtClean="0"/>
          </a:p>
          <a:p>
            <a:r>
              <a:rPr lang="en-US" dirty="0" smtClean="0"/>
              <a:t>Safety Officer – Frank Gordon</a:t>
            </a:r>
          </a:p>
          <a:p>
            <a:r>
              <a:rPr lang="en-US" dirty="0" smtClean="0"/>
              <a:t>State Training Coordinator – me!</a:t>
            </a:r>
          </a:p>
          <a:p>
            <a:pPr lvl="1"/>
            <a:endParaRPr lang="en-US" dirty="0"/>
          </a:p>
        </p:txBody>
      </p:sp>
      <p:sp>
        <p:nvSpPr>
          <p:cNvPr id="8" name="Footer Placeholder 3"/>
          <p:cNvSpPr>
            <a:spLocks noGrp="1"/>
          </p:cNvSpPr>
          <p:nvPr>
            <p:ph type="ftr" sz="quarter" idx="11"/>
          </p:nvPr>
        </p:nvSpPr>
        <p:spPr/>
        <p:txBody>
          <a:bodyPr/>
          <a:lstStyle/>
          <a:p>
            <a:r>
              <a:rPr lang="en-US" smtClean="0"/>
              <a:t>Success with Less, NLTC VI, Portland, Oregon, 2011</a:t>
            </a:r>
            <a:endParaRPr lang="en-US" dirty="0"/>
          </a:p>
        </p:txBody>
      </p:sp>
      <p:sp>
        <p:nvSpPr>
          <p:cNvPr id="7" name="Slide Number Placeholder 6"/>
          <p:cNvSpPr>
            <a:spLocks noGrp="1"/>
          </p:cNvSpPr>
          <p:nvPr>
            <p:ph type="sldNum" sz="quarter" idx="12"/>
          </p:nvPr>
        </p:nvSpPr>
        <p:spPr/>
        <p:txBody>
          <a:bodyPr/>
          <a:lstStyle/>
          <a:p>
            <a:fld id="{13947622-2F2E-42BC-B102-B94DA4463A67}" type="slidenum">
              <a:rPr lang="en-US" smtClean="0"/>
              <a:pPr/>
              <a:t>2</a:t>
            </a:fld>
            <a:endParaRPr lang="en-US"/>
          </a:p>
        </p:txBody>
      </p:sp>
      <p:pic>
        <p:nvPicPr>
          <p:cNvPr id="15" name="Picture 2"/>
          <p:cNvPicPr>
            <a:picLocks noChangeAspect="1" noChangeArrowheads="1"/>
          </p:cNvPicPr>
          <p:nvPr/>
        </p:nvPicPr>
        <p:blipFill>
          <a:blip r:embed="rId2" cstate="print"/>
          <a:srcRect/>
          <a:stretch>
            <a:fillRect/>
          </a:stretch>
        </p:blipFill>
        <p:spPr bwMode="auto">
          <a:xfrm>
            <a:off x="609600" y="6096000"/>
            <a:ext cx="755650" cy="639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400" dirty="0" smtClean="0"/>
              <a:t>H1N1 Real Event – 2009-2010</a:t>
            </a:r>
            <a:endParaRPr lang="en-US" sz="4400" dirty="0"/>
          </a:p>
        </p:txBody>
      </p:sp>
      <p:pic>
        <p:nvPicPr>
          <p:cNvPr id="7" name="Content Placeholder 6" descr="HPIM1166.jpg"/>
          <p:cNvPicPr>
            <a:picLocks noGrp="1" noChangeAspect="1"/>
          </p:cNvPicPr>
          <p:nvPr>
            <p:ph sz="half" idx="1"/>
          </p:nvPr>
        </p:nvPicPr>
        <p:blipFill>
          <a:blip r:embed="rId2" cstate="print"/>
          <a:stretch>
            <a:fillRect/>
          </a:stretch>
        </p:blipFill>
        <p:spPr>
          <a:xfrm>
            <a:off x="533400" y="1752600"/>
            <a:ext cx="3257862" cy="2438400"/>
          </a:xfrm>
          <a:effectLst>
            <a:outerShdw blurRad="1079500" dist="50800" dir="5400000" algn="ctr" rotWithShape="0">
              <a:srgbClr val="D60093"/>
            </a:outerShdw>
          </a:effectLst>
        </p:spPr>
      </p:pic>
      <p:sp>
        <p:nvSpPr>
          <p:cNvPr id="4" name="Content Placeholder 3"/>
          <p:cNvSpPr>
            <a:spLocks noGrp="1"/>
          </p:cNvSpPr>
          <p:nvPr>
            <p:ph sz="half" idx="2"/>
          </p:nvPr>
        </p:nvSpPr>
        <p:spPr>
          <a:xfrm>
            <a:off x="4495800" y="1828800"/>
            <a:ext cx="4191000" cy="4648200"/>
          </a:xfrm>
        </p:spPr>
        <p:txBody>
          <a:bodyPr>
            <a:normAutofit fontScale="55000" lnSpcReduction="20000"/>
          </a:bodyPr>
          <a:lstStyle/>
          <a:p>
            <a:r>
              <a:rPr lang="en-US" sz="3200" dirty="0" smtClean="0"/>
              <a:t>Commissioner’s  weekly teleconferences, daily webpage updates</a:t>
            </a:r>
          </a:p>
          <a:p>
            <a:r>
              <a:rPr lang="en-US" sz="3200" dirty="0" smtClean="0"/>
              <a:t>PHEL </a:t>
            </a:r>
            <a:r>
              <a:rPr lang="en-US" sz="3200" dirty="0" smtClean="0"/>
              <a:t>communication </a:t>
            </a:r>
            <a:r>
              <a:rPr lang="en-US" sz="3200" dirty="0" smtClean="0"/>
              <a:t>with sentinel labs re CDC and ASM testing recommendations</a:t>
            </a:r>
          </a:p>
          <a:p>
            <a:r>
              <a:rPr lang="en-US" sz="3200" dirty="0" err="1" smtClean="0"/>
              <a:t>Epi</a:t>
            </a:r>
            <a:r>
              <a:rPr lang="en-US" sz="3200" dirty="0" smtClean="0"/>
              <a:t>  - state and local - screened samples before sending to PHEL </a:t>
            </a:r>
          </a:p>
          <a:p>
            <a:r>
              <a:rPr lang="en-US" sz="3200" dirty="0" smtClean="0"/>
              <a:t>4/26-7/31 screened 2,131 samples – 982 positive for H1N1 novel flu</a:t>
            </a:r>
          </a:p>
          <a:p>
            <a:r>
              <a:rPr lang="en-US" sz="3200" dirty="0" smtClean="0"/>
              <a:t>Communication </a:t>
            </a:r>
            <a:r>
              <a:rPr lang="en-US" sz="3200" dirty="0" smtClean="0"/>
              <a:t>between PHEL and </a:t>
            </a:r>
            <a:r>
              <a:rPr lang="en-US" sz="3200" dirty="0" err="1" smtClean="0"/>
              <a:t>Epi</a:t>
            </a:r>
            <a:r>
              <a:rPr lang="en-US" sz="3200" dirty="0" smtClean="0"/>
              <a:t> was good</a:t>
            </a:r>
          </a:p>
          <a:p>
            <a:r>
              <a:rPr lang="en-US" sz="3200" dirty="0" smtClean="0"/>
              <a:t>Instrument breakdown – no backup – no maintenance contract</a:t>
            </a:r>
          </a:p>
          <a:p>
            <a:r>
              <a:rPr lang="en-US" sz="3200" dirty="0" smtClean="0"/>
              <a:t>Weekend scheduling required</a:t>
            </a:r>
          </a:p>
          <a:p>
            <a:r>
              <a:rPr lang="en-US" sz="3200" dirty="0" smtClean="0"/>
              <a:t>Cross-training required</a:t>
            </a:r>
          </a:p>
          <a:p>
            <a:r>
              <a:rPr lang="en-US" sz="3200" dirty="0" smtClean="0"/>
              <a:t>Hospitals varied widely on testing </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20</a:t>
            </a:fld>
            <a:endParaRPr lang="en-US"/>
          </a:p>
        </p:txBody>
      </p:sp>
      <p:pic>
        <p:nvPicPr>
          <p:cNvPr id="8" name="Picture 2" descr="INFLUENZA Virus Isolated"/>
          <p:cNvPicPr>
            <a:picLocks noChangeAspect="1" noChangeArrowheads="1"/>
          </p:cNvPicPr>
          <p:nvPr/>
        </p:nvPicPr>
        <p:blipFill>
          <a:blip r:embed="rId3" cstate="print"/>
          <a:srcRect/>
          <a:stretch>
            <a:fillRect/>
          </a:stretch>
        </p:blipFill>
        <p:spPr bwMode="auto">
          <a:xfrm>
            <a:off x="1524000" y="4114800"/>
            <a:ext cx="2743200" cy="2057400"/>
          </a:xfrm>
          <a:prstGeom prst="rect">
            <a:avLst/>
          </a:prstGeom>
          <a:noFill/>
          <a:effectLst>
            <a:outerShdw blurRad="660400" dist="50800" dir="5400000" sx="98000" sy="98000" algn="ctr" rotWithShape="0">
              <a:srgbClr val="D60093"/>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4400" dirty="0" smtClean="0"/>
              <a:t>Project Designer Genes: 2011</a:t>
            </a:r>
            <a:endParaRPr lang="en-US" sz="4400" dirty="0"/>
          </a:p>
        </p:txBody>
      </p:sp>
      <p:pic>
        <p:nvPicPr>
          <p:cNvPr id="7" name="Content Placeholder 6" descr="Designer genes.JPG"/>
          <p:cNvPicPr>
            <a:picLocks noGrp="1" noChangeAspect="1"/>
          </p:cNvPicPr>
          <p:nvPr>
            <p:ph sz="half" idx="1"/>
          </p:nvPr>
        </p:nvPicPr>
        <p:blipFill>
          <a:blip r:embed="rId2" cstate="print"/>
          <a:stretch>
            <a:fillRect/>
          </a:stretch>
        </p:blipFill>
        <p:spPr>
          <a:xfrm>
            <a:off x="990600" y="1905000"/>
            <a:ext cx="2895600" cy="3923313"/>
          </a:xfrm>
          <a:effectLst>
            <a:outerShdw blurRad="673100" dist="50800" dir="5400000" sx="103000" sy="103000" algn="ctr" rotWithShape="0">
              <a:srgbClr val="FFFF00"/>
            </a:outerShdw>
          </a:effectLst>
        </p:spPr>
      </p:pic>
      <p:sp>
        <p:nvSpPr>
          <p:cNvPr id="4" name="Content Placeholder 3"/>
          <p:cNvSpPr>
            <a:spLocks noGrp="1"/>
          </p:cNvSpPr>
          <p:nvPr>
            <p:ph sz="half" idx="2"/>
          </p:nvPr>
        </p:nvSpPr>
        <p:spPr>
          <a:xfrm>
            <a:off x="4419600" y="1828800"/>
            <a:ext cx="4038600" cy="4434840"/>
          </a:xfrm>
        </p:spPr>
        <p:txBody>
          <a:bodyPr>
            <a:normAutofit lnSpcReduction="10000"/>
          </a:bodyPr>
          <a:lstStyle/>
          <a:p>
            <a:r>
              <a:rPr lang="en-US" dirty="0" smtClean="0"/>
              <a:t>5 hospitals played – teams of ICP, Microbiology, ED, Emergency Preparedness and Occupational Health</a:t>
            </a:r>
          </a:p>
          <a:p>
            <a:r>
              <a:rPr lang="en-US" dirty="0" smtClean="0"/>
              <a:t>35 hospitals evaluated/observed</a:t>
            </a:r>
          </a:p>
          <a:p>
            <a:r>
              <a:rPr lang="en-US" dirty="0" smtClean="0"/>
              <a:t>Based on a genetically </a:t>
            </a:r>
            <a:r>
              <a:rPr lang="en-US" dirty="0" smtClean="0"/>
              <a:t>modified </a:t>
            </a:r>
            <a:r>
              <a:rPr lang="en-US" dirty="0" smtClean="0"/>
              <a:t>MRSA – resistant to all drugs except </a:t>
            </a:r>
            <a:r>
              <a:rPr lang="en-US" dirty="0" err="1" smtClean="0"/>
              <a:t>daptomycin</a:t>
            </a:r>
            <a:r>
              <a:rPr lang="en-US" dirty="0" smtClean="0"/>
              <a:t>, encapsulated and increased toxicity</a:t>
            </a:r>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Project Designer Genes: 2011</a:t>
            </a:r>
            <a:endParaRPr lang="en-US" sz="4400" dirty="0"/>
          </a:p>
        </p:txBody>
      </p:sp>
      <p:pic>
        <p:nvPicPr>
          <p:cNvPr id="7" name="Content Placeholder 6" descr="DSC01583.JPG"/>
          <p:cNvPicPr>
            <a:picLocks noGrp="1" noChangeAspect="1"/>
          </p:cNvPicPr>
          <p:nvPr>
            <p:ph sz="half" idx="1"/>
          </p:nvPr>
        </p:nvPicPr>
        <p:blipFill>
          <a:blip r:embed="rId2" cstate="print"/>
          <a:stretch>
            <a:fillRect/>
          </a:stretch>
        </p:blipFill>
        <p:spPr>
          <a:xfrm>
            <a:off x="838200" y="2438400"/>
            <a:ext cx="3581400" cy="2686050"/>
          </a:xfrm>
          <a:effectLst>
            <a:outerShdw blurRad="609600" dist="50800" dir="5400000" sx="111000" sy="111000" algn="ctr" rotWithShape="0">
              <a:srgbClr val="FFFF00"/>
            </a:outerShdw>
          </a:effectLst>
        </p:spPr>
      </p:pic>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22</a:t>
            </a:fld>
            <a:endParaRPr lang="en-US"/>
          </a:p>
        </p:txBody>
      </p:sp>
      <p:pic>
        <p:nvPicPr>
          <p:cNvPr id="11" name="Content Placeholder 10" descr="DSC01584.JPG"/>
          <p:cNvPicPr>
            <a:picLocks noGrp="1" noChangeAspect="1"/>
          </p:cNvPicPr>
          <p:nvPr>
            <p:ph sz="half" idx="2"/>
          </p:nvPr>
        </p:nvPicPr>
        <p:blipFill>
          <a:blip r:embed="rId3" cstate="print"/>
          <a:stretch>
            <a:fillRect/>
          </a:stretch>
        </p:blipFill>
        <p:spPr>
          <a:xfrm>
            <a:off x="4572000" y="2819400"/>
            <a:ext cx="3700992" cy="2775744"/>
          </a:xfrm>
          <a:effectLst>
            <a:outerShdw blurRad="762000" dist="50800" dir="5400000" sx="107000" sy="107000" algn="ctr" rotWithShape="0">
              <a:srgbClr val="FFFF00"/>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sz="4400" dirty="0" smtClean="0"/>
              <a:t>Lab Exercises: Tips for a Planner</a:t>
            </a:r>
            <a:endParaRPr lang="en-US" sz="4400" dirty="0"/>
          </a:p>
        </p:txBody>
      </p:sp>
      <p:sp>
        <p:nvSpPr>
          <p:cNvPr id="7" name="Content Placeholder 6"/>
          <p:cNvSpPr>
            <a:spLocks noGrp="1"/>
          </p:cNvSpPr>
          <p:nvPr>
            <p:ph idx="1"/>
          </p:nvPr>
        </p:nvSpPr>
        <p:spPr>
          <a:xfrm>
            <a:off x="457200" y="1600200"/>
            <a:ext cx="8229600" cy="4541520"/>
          </a:xfrm>
        </p:spPr>
        <p:txBody>
          <a:bodyPr>
            <a:normAutofit fontScale="92500" lnSpcReduction="10000"/>
          </a:bodyPr>
          <a:lstStyle/>
          <a:p>
            <a:r>
              <a:rPr lang="en-US" dirty="0" smtClean="0"/>
              <a:t>Make sure every planning team member understands HSEEP concepts and terminology – recommend ICS 120</a:t>
            </a:r>
          </a:p>
          <a:p>
            <a:r>
              <a:rPr lang="en-US" dirty="0" smtClean="0"/>
              <a:t>Define clear, precise objectives  </a:t>
            </a:r>
            <a:r>
              <a:rPr lang="en-US" i="1" dirty="0" smtClean="0"/>
              <a:t>and not too many</a:t>
            </a:r>
          </a:p>
          <a:p>
            <a:r>
              <a:rPr lang="en-US" dirty="0" smtClean="0"/>
              <a:t>Use SMEs to help write your scenario </a:t>
            </a:r>
          </a:p>
          <a:p>
            <a:pPr lvl="1"/>
            <a:r>
              <a:rPr lang="en-US" dirty="0" smtClean="0"/>
              <a:t>Serve on the planning team</a:t>
            </a:r>
          </a:p>
          <a:p>
            <a:pPr lvl="1"/>
            <a:r>
              <a:rPr lang="en-US" dirty="0" smtClean="0"/>
              <a:t>Serve as consultants as the scenario develops</a:t>
            </a:r>
          </a:p>
          <a:p>
            <a:pPr lvl="1"/>
            <a:r>
              <a:rPr lang="en-US" dirty="0" smtClean="0"/>
              <a:t>Use references</a:t>
            </a:r>
          </a:p>
          <a:p>
            <a:r>
              <a:rPr lang="en-US" dirty="0" smtClean="0"/>
              <a:t>Make sure your scenario is:</a:t>
            </a:r>
          </a:p>
          <a:p>
            <a:pPr lvl="1"/>
            <a:r>
              <a:rPr lang="en-US" dirty="0" smtClean="0"/>
              <a:t>Plausible</a:t>
            </a:r>
          </a:p>
          <a:p>
            <a:pPr lvl="1"/>
            <a:r>
              <a:rPr lang="en-US" dirty="0" smtClean="0"/>
              <a:t>Interesting – include pictures, start with index cases</a:t>
            </a:r>
          </a:p>
          <a:p>
            <a:pPr lvl="1"/>
            <a:r>
              <a:rPr lang="en-US" dirty="0" smtClean="0"/>
              <a:t>Accurate – use expertise of SMEs </a:t>
            </a:r>
          </a:p>
          <a:p>
            <a:pPr lvl="1"/>
            <a:r>
              <a:rPr lang="en-US" dirty="0" smtClean="0"/>
              <a:t>Tells a story</a:t>
            </a:r>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Success with Less, NLTC VI, Portland, Oregon, 2011</a:t>
            </a:r>
            <a:endParaRPr lang="en-US"/>
          </a:p>
        </p:txBody>
      </p:sp>
      <p:sp>
        <p:nvSpPr>
          <p:cNvPr id="6" name="Slide Number Placeholder 5"/>
          <p:cNvSpPr>
            <a:spLocks noGrp="1"/>
          </p:cNvSpPr>
          <p:nvPr>
            <p:ph type="sldNum" sz="quarter" idx="12"/>
          </p:nvPr>
        </p:nvSpPr>
        <p:spPr/>
        <p:txBody>
          <a:bodyPr/>
          <a:lstStyle/>
          <a:p>
            <a:fld id="{13947622-2F2E-42BC-B102-B94DA4463A6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Lab Exercises: Tips for a Planner</a:t>
            </a:r>
            <a:endParaRPr lang="en-US" dirty="0"/>
          </a:p>
        </p:txBody>
      </p:sp>
      <p:sp>
        <p:nvSpPr>
          <p:cNvPr id="3" name="Content Placeholder 2"/>
          <p:cNvSpPr>
            <a:spLocks noGrp="1"/>
          </p:cNvSpPr>
          <p:nvPr>
            <p:ph idx="1"/>
          </p:nvPr>
        </p:nvSpPr>
        <p:spPr/>
        <p:txBody>
          <a:bodyPr/>
          <a:lstStyle/>
          <a:p>
            <a:r>
              <a:rPr lang="en-US" dirty="0" smtClean="0"/>
              <a:t>“Play out” the scenario with your planning team to determine probably responses and extend the discussion</a:t>
            </a:r>
          </a:p>
          <a:p>
            <a:r>
              <a:rPr lang="en-US" dirty="0" smtClean="0"/>
              <a:t>Background information</a:t>
            </a:r>
          </a:p>
          <a:p>
            <a:pPr lvl="1"/>
            <a:r>
              <a:rPr lang="en-US" dirty="0" smtClean="0"/>
              <a:t>Set the stage with a presentation putting players, observers and evaluators “on the same page”</a:t>
            </a:r>
          </a:p>
          <a:p>
            <a:pPr lvl="1"/>
            <a:r>
              <a:rPr lang="en-US" dirty="0" smtClean="0"/>
              <a:t>Your audience may be diverse</a:t>
            </a:r>
          </a:p>
          <a:p>
            <a:r>
              <a:rPr lang="en-US" dirty="0" smtClean="0"/>
              <a:t>Involve the planning team/SMEs in presenting the scenario and facilitating discussion</a:t>
            </a:r>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a:bodyPr>
          <a:lstStyle/>
          <a:p>
            <a:r>
              <a:rPr lang="en-US" sz="4400" dirty="0" smtClean="0"/>
              <a:t>Lab Exercises: Tips for a Planner</a:t>
            </a:r>
            <a:endParaRPr lang="en-US" sz="4400" dirty="0"/>
          </a:p>
        </p:txBody>
      </p:sp>
      <p:sp>
        <p:nvSpPr>
          <p:cNvPr id="3" name="Content Placeholder 2"/>
          <p:cNvSpPr>
            <a:spLocks noGrp="1"/>
          </p:cNvSpPr>
          <p:nvPr>
            <p:ph idx="1"/>
          </p:nvPr>
        </p:nvSpPr>
        <p:spPr>
          <a:xfrm>
            <a:off x="457200" y="1600200"/>
            <a:ext cx="8229600" cy="4389120"/>
          </a:xfrm>
        </p:spPr>
        <p:txBody>
          <a:bodyPr/>
          <a:lstStyle/>
          <a:p>
            <a:r>
              <a:rPr lang="en-US" dirty="0" smtClean="0"/>
              <a:t>Give credit to everyone involved – if hospitals are on the planning team make sure you acknowledge their valuable time</a:t>
            </a:r>
          </a:p>
          <a:p>
            <a:r>
              <a:rPr lang="en-US" dirty="0" smtClean="0"/>
              <a:t>Work with hospitals to help meet JCAHO exercise requirements if possible</a:t>
            </a:r>
          </a:p>
          <a:p>
            <a:r>
              <a:rPr lang="en-US" dirty="0" smtClean="0"/>
              <a:t>Make sure everyone invited to play, gets to play</a:t>
            </a:r>
          </a:p>
          <a:p>
            <a:r>
              <a:rPr lang="en-US" dirty="0" smtClean="0"/>
              <a:t>Solicit volunteers from non-playing hospitals to serve as evaluators</a:t>
            </a:r>
          </a:p>
          <a:p>
            <a:r>
              <a:rPr lang="en-US" dirty="0" smtClean="0"/>
              <a:t>Make sure you have SMEs in the audience to call upon if a particular question arises (</a:t>
            </a:r>
            <a:r>
              <a:rPr lang="en-US" dirty="0" err="1" smtClean="0"/>
              <a:t>ie</a:t>
            </a:r>
            <a:r>
              <a:rPr lang="en-US" dirty="0" smtClean="0"/>
              <a:t> local epidemiologists)</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Lab Exercises: Tips for a Planner</a:t>
            </a:r>
            <a:endParaRPr lang="en-US" dirty="0"/>
          </a:p>
        </p:txBody>
      </p:sp>
      <p:sp>
        <p:nvSpPr>
          <p:cNvPr id="3" name="Content Placeholder 2"/>
          <p:cNvSpPr>
            <a:spLocks noGrp="1"/>
          </p:cNvSpPr>
          <p:nvPr>
            <p:ph idx="1"/>
          </p:nvPr>
        </p:nvSpPr>
        <p:spPr/>
        <p:txBody>
          <a:bodyPr/>
          <a:lstStyle/>
          <a:p>
            <a:r>
              <a:rPr lang="en-US" dirty="0" smtClean="0"/>
              <a:t>Realize you can’t involve everyone, but if you measured your objectives, then your exercise was a success</a:t>
            </a:r>
          </a:p>
          <a:p>
            <a:r>
              <a:rPr lang="en-US" dirty="0" smtClean="0"/>
              <a:t>Use observer and evaluators comments, and HOT WASH meeting to </a:t>
            </a:r>
            <a:r>
              <a:rPr lang="en-US" dirty="0" smtClean="0"/>
              <a:t>crystallize </a:t>
            </a:r>
            <a:r>
              <a:rPr lang="en-US" dirty="0" smtClean="0"/>
              <a:t>concepts for AAR</a:t>
            </a:r>
          </a:p>
          <a:p>
            <a:r>
              <a:rPr lang="en-US" dirty="0" smtClean="0"/>
              <a:t>Publish the AAR in a timely manner – 90 days</a:t>
            </a:r>
          </a:p>
          <a:p>
            <a:r>
              <a:rPr lang="en-US" dirty="0" err="1" smtClean="0"/>
              <a:t>Followup</a:t>
            </a:r>
            <a:r>
              <a:rPr lang="en-US" dirty="0" smtClean="0"/>
              <a:t> on the corrective actions you identify for yourself as a result of the exercise </a:t>
            </a:r>
            <a:r>
              <a:rPr lang="en-US" dirty="0" err="1" smtClean="0"/>
              <a:t>ie</a:t>
            </a:r>
            <a:r>
              <a:rPr lang="en-US" dirty="0" smtClean="0"/>
              <a:t> provide training</a:t>
            </a:r>
          </a:p>
          <a:p>
            <a:r>
              <a:rPr lang="en-US" dirty="0" smtClean="0"/>
              <a:t>Make sure your venue suits your needs – microphones are critical in a tabletop</a:t>
            </a:r>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Lab Exercises: Tips for a Planner</a:t>
            </a:r>
            <a:endParaRPr lang="en-US" dirty="0"/>
          </a:p>
        </p:txBody>
      </p:sp>
      <p:sp>
        <p:nvSpPr>
          <p:cNvPr id="3" name="Content Placeholder 2"/>
          <p:cNvSpPr>
            <a:spLocks noGrp="1"/>
          </p:cNvSpPr>
          <p:nvPr>
            <p:ph idx="1"/>
          </p:nvPr>
        </p:nvSpPr>
        <p:spPr/>
        <p:txBody>
          <a:bodyPr/>
          <a:lstStyle/>
          <a:p>
            <a:r>
              <a:rPr lang="en-US" dirty="0" smtClean="0"/>
              <a:t>Have a checklist  and leave nothing to chance – don’t assume</a:t>
            </a:r>
          </a:p>
          <a:p>
            <a:r>
              <a:rPr lang="en-US" dirty="0" smtClean="0"/>
              <a:t>Challenge: to determine if all corrective actions have been made – </a:t>
            </a:r>
            <a:r>
              <a:rPr lang="en-US" dirty="0" err="1" smtClean="0"/>
              <a:t>followup</a:t>
            </a:r>
            <a:r>
              <a:rPr lang="en-US" dirty="0" smtClean="0"/>
              <a:t> is necessary.</a:t>
            </a:r>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1143000"/>
          </a:xfrm>
        </p:spPr>
        <p:txBody>
          <a:bodyPr/>
          <a:lstStyle/>
          <a:p>
            <a:r>
              <a:rPr lang="en-US" dirty="0" smtClean="0"/>
              <a:t>QUESTIONS?</a:t>
            </a:r>
            <a:endParaRPr lang="en-US" dirty="0"/>
          </a:p>
        </p:txBody>
      </p:sp>
      <p:sp>
        <p:nvSpPr>
          <p:cNvPr id="3" name="Content Placeholder 2"/>
          <p:cNvSpPr>
            <a:spLocks noGrp="1"/>
          </p:cNvSpPr>
          <p:nvPr>
            <p:ph idx="1"/>
          </p:nvPr>
        </p:nvSpPr>
        <p:spPr>
          <a:xfrm>
            <a:off x="457200" y="2667000"/>
            <a:ext cx="8229600" cy="3657600"/>
          </a:xfrm>
        </p:spPr>
        <p:txBody>
          <a:bodyPr/>
          <a:lstStyle/>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 Coordinator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a:t>
            </a:r>
            <a:r>
              <a:rPr lang="en-US" dirty="0" err="1" smtClean="0"/>
              <a:t>BioThreat</a:t>
            </a:r>
            <a:r>
              <a:rPr lang="en-US" dirty="0" smtClean="0"/>
              <a:t> Response </a:t>
            </a:r>
            <a:r>
              <a:rPr lang="en-US" dirty="0" err="1" smtClean="0"/>
              <a:t>laboratorians</a:t>
            </a:r>
            <a:r>
              <a:rPr lang="en-US" dirty="0" smtClean="0"/>
              <a:t> as well as other security risk assessed (SRA+) personnel are trained in the security, </a:t>
            </a:r>
            <a:r>
              <a:rPr lang="en-US" dirty="0" err="1" smtClean="0"/>
              <a:t>biosafety</a:t>
            </a:r>
            <a:r>
              <a:rPr lang="en-US" dirty="0" smtClean="0"/>
              <a:t>, and incident response plans at least once per year. This training is combined with drills and exercises designed to comply with the Select Agent Regulation, 42 CFR Part 73. </a:t>
            </a:r>
          </a:p>
          <a:p>
            <a:endParaRPr lang="en-US" dirty="0" smtClean="0"/>
          </a:p>
          <a:p>
            <a:r>
              <a:rPr lang="en-US" dirty="0" smtClean="0"/>
              <a:t>2) Training concerning the safe use of biological safety cabinets is provided to all public health </a:t>
            </a:r>
            <a:r>
              <a:rPr lang="en-US" dirty="0" err="1" smtClean="0"/>
              <a:t>laboratorians</a:t>
            </a:r>
            <a:r>
              <a:rPr lang="en-US" dirty="0" smtClean="0"/>
              <a:t>. </a:t>
            </a:r>
          </a:p>
          <a:p>
            <a:endParaRPr lang="en-US" dirty="0" smtClean="0"/>
          </a:p>
          <a:p>
            <a:r>
              <a:rPr lang="en-US" dirty="0" smtClean="0"/>
              <a:t>3) Training on </a:t>
            </a:r>
            <a:r>
              <a:rPr lang="en-US" dirty="0" err="1" smtClean="0"/>
              <a:t>biosafety</a:t>
            </a:r>
            <a:r>
              <a:rPr lang="en-US" dirty="0" smtClean="0"/>
              <a:t> level-3 (BSL-3) containment practices is provided to every </a:t>
            </a:r>
            <a:r>
              <a:rPr lang="en-US" dirty="0" err="1" smtClean="0"/>
              <a:t>laboratorian</a:t>
            </a:r>
            <a:r>
              <a:rPr lang="en-US" dirty="0" smtClean="0"/>
              <a:t> and visitor requesting access to the BSL-3 laboratory. This training is provided to local first responders (e.g., Fire Department personnel), and military personnel (e.g., NJ's 21st CST, Air Force, and National Guard personnel). </a:t>
            </a:r>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CT Coordinator</a:t>
            </a:r>
            <a:endParaRPr lang="en-US" dirty="0"/>
          </a:p>
        </p:txBody>
      </p:sp>
      <p:sp>
        <p:nvSpPr>
          <p:cNvPr id="3" name="Content Placeholder 2"/>
          <p:cNvSpPr>
            <a:spLocks noGrp="1"/>
          </p:cNvSpPr>
          <p:nvPr>
            <p:ph idx="1"/>
          </p:nvPr>
        </p:nvSpPr>
        <p:spPr>
          <a:xfrm>
            <a:off x="457200" y="1600200"/>
            <a:ext cx="8229600" cy="4389120"/>
          </a:xfrm>
        </p:spPr>
        <p:txBody>
          <a:bodyPr>
            <a:normAutofit fontScale="92500" lnSpcReduction="10000"/>
          </a:bodyPr>
          <a:lstStyle/>
          <a:p>
            <a:r>
              <a:rPr lang="en-US" dirty="0" smtClean="0"/>
              <a:t>The format has been on-site training for two analysts per state for 2-5 days in Atlanta, GA., that was both lecture and laboratory analytical experiments.  </a:t>
            </a:r>
          </a:p>
          <a:p>
            <a:r>
              <a:rPr lang="en-US" dirty="0" smtClean="0"/>
              <a:t>Later computer-based training, CBT, was instituted as an option due to travel restrictions.   With the CBT at the state laboratory, the course mirrored the on-site course and later an examination but without the daily analytical performance that can be done up to two months later.</a:t>
            </a:r>
          </a:p>
          <a:p>
            <a:r>
              <a:rPr lang="en-US" dirty="0" smtClean="0"/>
              <a:t>A more rigorous and interactive conference call in the morning and laboratory analysis each afternoon at the state public health laboratory.  Data is submitted each day through out the 3 day course.</a:t>
            </a:r>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CT Coordinator</a:t>
            </a:r>
            <a:endParaRPr lang="en-US" dirty="0"/>
          </a:p>
        </p:txBody>
      </p:sp>
      <p:sp>
        <p:nvSpPr>
          <p:cNvPr id="3" name="Content Placeholder 2"/>
          <p:cNvSpPr>
            <a:spLocks noGrp="1"/>
          </p:cNvSpPr>
          <p:nvPr>
            <p:ph idx="1"/>
          </p:nvPr>
        </p:nvSpPr>
        <p:spPr>
          <a:xfrm>
            <a:off x="381000" y="1600200"/>
            <a:ext cx="8229600" cy="4389120"/>
          </a:xfrm>
        </p:spPr>
        <p:txBody>
          <a:bodyPr>
            <a:normAutofit/>
          </a:bodyPr>
          <a:lstStyle/>
          <a:p>
            <a:r>
              <a:rPr lang="en-US" sz="2200" dirty="0" smtClean="0"/>
              <a:t>Training is reinforced during validation of the QC materials where each of the four analysts performs five (5) materials at lower and higher concentrations nominal values in clinical matrices. Staff receive computer-based critiques and graphs on their analytical data including precision and accuracy</a:t>
            </a:r>
          </a:p>
          <a:p>
            <a:endParaRPr lang="en-US" sz="2200" dirty="0" smtClean="0"/>
          </a:p>
          <a:p>
            <a:r>
              <a:rPr lang="en-US" sz="2200" dirty="0" smtClean="0"/>
              <a:t>Training is further reinforced in performance tests (PTs) against the SPHL peers.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38200"/>
          </a:xfrm>
        </p:spPr>
        <p:txBody>
          <a:bodyPr>
            <a:normAutofit/>
          </a:bodyPr>
          <a:lstStyle/>
          <a:p>
            <a:r>
              <a:rPr lang="en-US" sz="3600" dirty="0" smtClean="0"/>
              <a:t>Safety Training - </a:t>
            </a:r>
            <a:r>
              <a:rPr lang="en-US" sz="3600" dirty="0" err="1" smtClean="0"/>
              <a:t>Inhouse</a:t>
            </a:r>
            <a:endParaRPr lang="en-US" sz="3600" dirty="0"/>
          </a:p>
        </p:txBody>
      </p:sp>
      <p:graphicFrame>
        <p:nvGraphicFramePr>
          <p:cNvPr id="6" name="Content Placeholder 5"/>
          <p:cNvGraphicFramePr>
            <a:graphicFrameLocks noGrp="1"/>
          </p:cNvGraphicFramePr>
          <p:nvPr>
            <p:ph idx="1"/>
          </p:nvPr>
        </p:nvGraphicFramePr>
        <p:xfrm>
          <a:off x="609600" y="1600200"/>
          <a:ext cx="7772400" cy="4175760"/>
        </p:xfrm>
        <a:graphic>
          <a:graphicData uri="http://schemas.openxmlformats.org/drawingml/2006/table">
            <a:tbl>
              <a:tblPr firstRow="1" bandRow="1">
                <a:tableStyleId>{5C22544A-7EE6-4342-B048-85BDC9FD1C3A}</a:tableStyleId>
              </a:tblPr>
              <a:tblGrid>
                <a:gridCol w="6019800"/>
                <a:gridCol w="1752600"/>
              </a:tblGrid>
              <a:tr h="370840">
                <a:tc>
                  <a:txBody>
                    <a:bodyPr/>
                    <a:lstStyle/>
                    <a:p>
                      <a:r>
                        <a:rPr lang="en-US" sz="2000" dirty="0" smtClean="0"/>
                        <a:t>Training Session</a:t>
                      </a:r>
                      <a:endParaRPr lang="en-US" sz="2000" dirty="0"/>
                    </a:p>
                  </a:txBody>
                  <a:tcPr/>
                </a:tc>
                <a:tc>
                  <a:txBody>
                    <a:bodyPr/>
                    <a:lstStyle/>
                    <a:p>
                      <a:r>
                        <a:rPr lang="en-US" sz="2000" dirty="0" smtClean="0"/>
                        <a:t>Time</a:t>
                      </a:r>
                      <a:endParaRPr lang="en-US" sz="2000" dirty="0"/>
                    </a:p>
                  </a:txBody>
                  <a:tcPr/>
                </a:tc>
              </a:tr>
              <a:tr h="370840">
                <a:tc>
                  <a:txBody>
                    <a:bodyPr/>
                    <a:lstStyle/>
                    <a:p>
                      <a:r>
                        <a:rPr lang="en-US" sz="2000" dirty="0" smtClean="0"/>
                        <a:t>New Employee Orientation</a:t>
                      </a:r>
                      <a:endParaRPr lang="en-US" sz="2000" dirty="0"/>
                    </a:p>
                  </a:txBody>
                  <a:tcPr/>
                </a:tc>
                <a:tc>
                  <a:txBody>
                    <a:bodyPr/>
                    <a:lstStyle/>
                    <a:p>
                      <a:r>
                        <a:rPr lang="en-US" sz="2000" dirty="0" smtClean="0"/>
                        <a:t>75 minutes</a:t>
                      </a:r>
                      <a:endParaRPr lang="en-US" sz="2000" dirty="0"/>
                    </a:p>
                  </a:txBody>
                  <a:tcPr/>
                </a:tc>
              </a:tr>
              <a:tr h="370840">
                <a:tc>
                  <a:txBody>
                    <a:bodyPr/>
                    <a:lstStyle/>
                    <a:p>
                      <a:r>
                        <a:rPr lang="en-US" sz="2000" dirty="0" smtClean="0"/>
                        <a:t>Initial </a:t>
                      </a:r>
                      <a:r>
                        <a:rPr lang="en-US" sz="2000" dirty="0" err="1" smtClean="0"/>
                        <a:t>Biosafety</a:t>
                      </a:r>
                      <a:r>
                        <a:rPr lang="en-US" sz="2000" dirty="0" smtClean="0"/>
                        <a:t> -</a:t>
                      </a:r>
                      <a:r>
                        <a:rPr lang="en-US" sz="2000" dirty="0" err="1" smtClean="0"/>
                        <a:t>bloodborne</a:t>
                      </a:r>
                      <a:r>
                        <a:rPr lang="en-US" sz="2000" dirty="0" smtClean="0"/>
                        <a:t> pathogens (for new employees)</a:t>
                      </a:r>
                      <a:endParaRPr lang="en-US" sz="2000" dirty="0"/>
                    </a:p>
                  </a:txBody>
                  <a:tcPr/>
                </a:tc>
                <a:tc>
                  <a:txBody>
                    <a:bodyPr/>
                    <a:lstStyle/>
                    <a:p>
                      <a:r>
                        <a:rPr lang="en-US" sz="2000" dirty="0" smtClean="0"/>
                        <a:t>75 minutes</a:t>
                      </a:r>
                      <a:endParaRPr lang="en-US" sz="2000" dirty="0"/>
                    </a:p>
                  </a:txBody>
                  <a:tcPr/>
                </a:tc>
              </a:tr>
              <a:tr h="370840">
                <a:tc>
                  <a:txBody>
                    <a:bodyPr/>
                    <a:lstStyle/>
                    <a:p>
                      <a:r>
                        <a:rPr lang="en-US" sz="2000" dirty="0" smtClean="0"/>
                        <a:t>Annual </a:t>
                      </a:r>
                      <a:r>
                        <a:rPr lang="en-US" sz="2000" dirty="0" err="1" smtClean="0"/>
                        <a:t>Biosafety-bloodborne</a:t>
                      </a:r>
                      <a:r>
                        <a:rPr lang="en-US" sz="2000" dirty="0" smtClean="0"/>
                        <a:t> Pathogens (review)</a:t>
                      </a:r>
                      <a:endParaRPr lang="en-US" sz="2000" dirty="0"/>
                    </a:p>
                  </a:txBody>
                  <a:tcPr/>
                </a:tc>
                <a:tc>
                  <a:txBody>
                    <a:bodyPr/>
                    <a:lstStyle/>
                    <a:p>
                      <a:r>
                        <a:rPr lang="en-US" sz="2000" dirty="0" smtClean="0"/>
                        <a:t>60 minutes</a:t>
                      </a:r>
                      <a:endParaRPr lang="en-US" sz="2000" dirty="0"/>
                    </a:p>
                  </a:txBody>
                  <a:tcPr/>
                </a:tc>
              </a:tr>
              <a:tr h="370840">
                <a:tc>
                  <a:txBody>
                    <a:bodyPr/>
                    <a:lstStyle/>
                    <a:p>
                      <a:r>
                        <a:rPr lang="en-US" sz="2000" dirty="0" smtClean="0"/>
                        <a:t>Initial Chemical</a:t>
                      </a:r>
                      <a:r>
                        <a:rPr lang="en-US" sz="2000" baseline="0" dirty="0" smtClean="0"/>
                        <a:t> Safety Right-to-Know for new employees</a:t>
                      </a:r>
                      <a:endParaRPr lang="en-US" sz="2000" dirty="0"/>
                    </a:p>
                  </a:txBody>
                  <a:tcPr/>
                </a:tc>
                <a:tc>
                  <a:txBody>
                    <a:bodyPr/>
                    <a:lstStyle/>
                    <a:p>
                      <a:r>
                        <a:rPr lang="en-US" sz="2000" dirty="0" smtClean="0"/>
                        <a:t>75 minutes</a:t>
                      </a:r>
                      <a:endParaRPr lang="en-US" sz="2000" dirty="0"/>
                    </a:p>
                  </a:txBody>
                  <a:tcPr/>
                </a:tc>
              </a:tr>
              <a:tr h="370840">
                <a:tc>
                  <a:txBody>
                    <a:bodyPr/>
                    <a:lstStyle/>
                    <a:p>
                      <a:r>
                        <a:rPr lang="en-US" sz="2000" dirty="0" smtClean="0"/>
                        <a:t>Biennial Chemical Safety Right-to-Know (review)</a:t>
                      </a:r>
                      <a:endParaRPr lang="en-US" sz="2000" dirty="0"/>
                    </a:p>
                  </a:txBody>
                  <a:tcPr/>
                </a:tc>
                <a:tc>
                  <a:txBody>
                    <a:bodyPr/>
                    <a:lstStyle/>
                    <a:p>
                      <a:r>
                        <a:rPr lang="en-US" sz="2000" dirty="0" smtClean="0"/>
                        <a:t>60 minutes</a:t>
                      </a:r>
                      <a:endParaRPr lang="en-US" sz="2000" dirty="0"/>
                    </a:p>
                  </a:txBody>
                  <a:tcPr/>
                </a:tc>
              </a:tr>
              <a:tr h="370840">
                <a:tc>
                  <a:txBody>
                    <a:bodyPr/>
                    <a:lstStyle/>
                    <a:p>
                      <a:r>
                        <a:rPr lang="en-US" sz="2000" dirty="0" smtClean="0"/>
                        <a:t>Fire Safety/Emergency</a:t>
                      </a:r>
                      <a:r>
                        <a:rPr lang="en-US" sz="2000" baseline="0" dirty="0" smtClean="0"/>
                        <a:t> Evacuation</a:t>
                      </a:r>
                      <a:endParaRPr lang="en-US" sz="2000" dirty="0"/>
                    </a:p>
                  </a:txBody>
                  <a:tcPr/>
                </a:tc>
                <a:tc>
                  <a:txBody>
                    <a:bodyPr/>
                    <a:lstStyle/>
                    <a:p>
                      <a:r>
                        <a:rPr lang="en-US" sz="2000" dirty="0" smtClean="0"/>
                        <a:t>60 minutes</a:t>
                      </a:r>
                      <a:endParaRPr lang="en-US" sz="2000" dirty="0"/>
                    </a:p>
                  </a:txBody>
                  <a:tcPr/>
                </a:tc>
              </a:tr>
              <a:tr h="370840">
                <a:tc>
                  <a:txBody>
                    <a:bodyPr/>
                    <a:lstStyle/>
                    <a:p>
                      <a:r>
                        <a:rPr lang="en-US" sz="2000" dirty="0" smtClean="0"/>
                        <a:t>Annual Respirator and Fit Testing</a:t>
                      </a:r>
                      <a:endParaRPr lang="en-US" sz="2000" dirty="0"/>
                    </a:p>
                  </a:txBody>
                  <a:tcPr/>
                </a:tc>
                <a:tc>
                  <a:txBody>
                    <a:bodyPr/>
                    <a:lstStyle/>
                    <a:p>
                      <a:r>
                        <a:rPr lang="en-US" sz="2000" dirty="0" smtClean="0"/>
                        <a:t>45 minutes</a:t>
                      </a:r>
                      <a:endParaRPr lang="en-US" sz="2000" dirty="0"/>
                    </a:p>
                  </a:txBody>
                  <a:tcPr/>
                </a:tc>
              </a:tr>
              <a:tr h="370840">
                <a:tc>
                  <a:txBody>
                    <a:bodyPr/>
                    <a:lstStyle/>
                    <a:p>
                      <a:r>
                        <a:rPr lang="en-US" sz="2000" dirty="0" smtClean="0"/>
                        <a:t>Radiation Safety – Initial and Annual</a:t>
                      </a:r>
                      <a:endParaRPr lang="en-US" sz="2000" dirty="0"/>
                    </a:p>
                  </a:txBody>
                  <a:tcPr/>
                </a:tc>
                <a:tc>
                  <a:txBody>
                    <a:bodyPr/>
                    <a:lstStyle/>
                    <a:p>
                      <a:r>
                        <a:rPr lang="en-US" sz="2000" dirty="0" smtClean="0"/>
                        <a:t>60 minutes</a:t>
                      </a:r>
                      <a:endParaRPr lang="en-US" sz="2000" dirty="0"/>
                    </a:p>
                  </a:txBody>
                  <a:tcPr/>
                </a:tc>
              </a:tr>
            </a:tbl>
          </a:graphicData>
        </a:graphic>
      </p:graphicFrame>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143000"/>
          </a:xfrm>
        </p:spPr>
        <p:txBody>
          <a:bodyPr>
            <a:normAutofit fontScale="90000"/>
          </a:bodyPr>
          <a:lstStyle/>
          <a:p>
            <a:r>
              <a:rPr lang="en-US" sz="4000" dirty="0" smtClean="0"/>
              <a:t>Sentinel Lab Training - Regional</a:t>
            </a:r>
            <a:r>
              <a:rPr lang="en-US" sz="3600" dirty="0" smtClean="0"/>
              <a:t/>
            </a:r>
            <a:br>
              <a:rPr lang="en-US" sz="3600" dirty="0" smtClean="0"/>
            </a:br>
            <a:endParaRPr lang="en-US" sz="3600" dirty="0"/>
          </a:p>
        </p:txBody>
      </p:sp>
      <p:sp>
        <p:nvSpPr>
          <p:cNvPr id="3" name="Content Placeholder 2"/>
          <p:cNvSpPr>
            <a:spLocks noGrp="1"/>
          </p:cNvSpPr>
          <p:nvPr>
            <p:ph idx="1"/>
          </p:nvPr>
        </p:nvSpPr>
        <p:spPr>
          <a:xfrm>
            <a:off x="457200" y="1828800"/>
            <a:ext cx="8229600" cy="4389120"/>
          </a:xfrm>
        </p:spPr>
        <p:txBody>
          <a:bodyPr>
            <a:normAutofit/>
          </a:bodyPr>
          <a:lstStyle/>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7</a:t>
            </a:fld>
            <a:endParaRPr lang="en-US"/>
          </a:p>
        </p:txBody>
      </p:sp>
      <p:graphicFrame>
        <p:nvGraphicFramePr>
          <p:cNvPr id="6" name="Table 5"/>
          <p:cNvGraphicFramePr>
            <a:graphicFrameLocks noGrp="1"/>
          </p:cNvGraphicFramePr>
          <p:nvPr/>
        </p:nvGraphicFramePr>
        <p:xfrm>
          <a:off x="761996" y="1521034"/>
          <a:ext cx="7391406" cy="4517816"/>
        </p:xfrm>
        <a:graphic>
          <a:graphicData uri="http://schemas.openxmlformats.org/drawingml/2006/table">
            <a:tbl>
              <a:tblPr firstRow="1" bandRow="1">
                <a:tableStyleId>{5C22544A-7EE6-4342-B048-85BDC9FD1C3A}</a:tableStyleId>
              </a:tblPr>
              <a:tblGrid>
                <a:gridCol w="2693478"/>
                <a:gridCol w="501112"/>
                <a:gridCol w="501112"/>
                <a:gridCol w="501112"/>
                <a:gridCol w="563752"/>
                <a:gridCol w="563752"/>
                <a:gridCol w="563752"/>
                <a:gridCol w="501112"/>
                <a:gridCol w="501112"/>
                <a:gridCol w="501112"/>
              </a:tblGrid>
              <a:tr h="484717">
                <a:tc>
                  <a:txBody>
                    <a:bodyPr/>
                    <a:lstStyle/>
                    <a:p>
                      <a:endParaRPr lang="en-US" dirty="0"/>
                    </a:p>
                  </a:txBody>
                  <a:tcPr/>
                </a:tc>
                <a:tc>
                  <a:txBody>
                    <a:bodyPr/>
                    <a:lstStyle/>
                    <a:p>
                      <a:r>
                        <a:rPr lang="en-US" dirty="0" smtClean="0"/>
                        <a:t>‘03</a:t>
                      </a:r>
                      <a:endParaRPr lang="en-US" dirty="0"/>
                    </a:p>
                  </a:txBody>
                  <a:tcPr/>
                </a:tc>
                <a:tc>
                  <a:txBody>
                    <a:bodyPr/>
                    <a:lstStyle/>
                    <a:p>
                      <a:r>
                        <a:rPr lang="en-US" dirty="0" smtClean="0"/>
                        <a:t>‘04</a:t>
                      </a:r>
                      <a:endParaRPr lang="en-US" dirty="0"/>
                    </a:p>
                  </a:txBody>
                  <a:tcPr/>
                </a:tc>
                <a:tc>
                  <a:txBody>
                    <a:bodyPr/>
                    <a:lstStyle/>
                    <a:p>
                      <a:r>
                        <a:rPr lang="en-US" dirty="0" smtClean="0"/>
                        <a:t>‘05</a:t>
                      </a:r>
                      <a:endParaRPr lang="en-US" dirty="0"/>
                    </a:p>
                  </a:txBody>
                  <a:tcPr/>
                </a:tc>
                <a:tc>
                  <a:txBody>
                    <a:bodyPr/>
                    <a:lstStyle/>
                    <a:p>
                      <a:r>
                        <a:rPr lang="en-US" dirty="0" smtClean="0"/>
                        <a:t>‘06</a:t>
                      </a:r>
                      <a:endParaRPr lang="en-US" dirty="0"/>
                    </a:p>
                  </a:txBody>
                  <a:tcPr/>
                </a:tc>
                <a:tc>
                  <a:txBody>
                    <a:bodyPr/>
                    <a:lstStyle/>
                    <a:p>
                      <a:r>
                        <a:rPr lang="en-US" dirty="0" smtClean="0"/>
                        <a:t>‘07</a:t>
                      </a:r>
                      <a:endParaRPr lang="en-US" dirty="0"/>
                    </a:p>
                  </a:txBody>
                  <a:tcPr/>
                </a:tc>
                <a:tc>
                  <a:txBody>
                    <a:bodyPr/>
                    <a:lstStyle/>
                    <a:p>
                      <a:r>
                        <a:rPr lang="en-US" dirty="0" smtClean="0"/>
                        <a:t>‘08</a:t>
                      </a:r>
                      <a:endParaRPr lang="en-US" dirty="0"/>
                    </a:p>
                  </a:txBody>
                  <a:tcPr/>
                </a:tc>
                <a:tc>
                  <a:txBody>
                    <a:bodyPr/>
                    <a:lstStyle/>
                    <a:p>
                      <a:r>
                        <a:rPr lang="en-US" dirty="0" smtClean="0"/>
                        <a:t>‘09</a:t>
                      </a:r>
                      <a:endParaRPr lang="en-US" dirty="0"/>
                    </a:p>
                  </a:txBody>
                  <a:tcPr/>
                </a:tc>
                <a:tc>
                  <a:txBody>
                    <a:bodyPr/>
                    <a:lstStyle/>
                    <a:p>
                      <a:r>
                        <a:rPr lang="en-US" dirty="0" smtClean="0"/>
                        <a:t>‘10</a:t>
                      </a:r>
                      <a:endParaRPr lang="en-US" dirty="0"/>
                    </a:p>
                  </a:txBody>
                  <a:tcPr/>
                </a:tc>
                <a:tc>
                  <a:txBody>
                    <a:bodyPr/>
                    <a:lstStyle/>
                    <a:p>
                      <a:r>
                        <a:rPr lang="en-US" dirty="0" smtClean="0"/>
                        <a:t>‘11</a:t>
                      </a:r>
                      <a:endParaRPr lang="en-US" dirty="0"/>
                    </a:p>
                  </a:txBody>
                  <a:tcPr/>
                </a:tc>
              </a:tr>
              <a:tr h="484717">
                <a:tc>
                  <a:txBody>
                    <a:bodyPr/>
                    <a:lstStyle/>
                    <a:p>
                      <a:r>
                        <a:rPr lang="en-US" dirty="0" smtClean="0"/>
                        <a:t>PACK AND SHIP - initial</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X-P</a:t>
                      </a:r>
                      <a:endParaRPr lang="en-US" dirty="0"/>
                    </a:p>
                  </a:txBody>
                  <a:tcPr/>
                </a:tc>
              </a:tr>
              <a:tr h="484717">
                <a:tc>
                  <a:txBody>
                    <a:bodyPr/>
                    <a:lstStyle/>
                    <a:p>
                      <a:r>
                        <a:rPr lang="en-US" dirty="0" smtClean="0"/>
                        <a:t>PACK</a:t>
                      </a:r>
                      <a:r>
                        <a:rPr lang="en-US" baseline="0" dirty="0" smtClean="0"/>
                        <a:t> AND SHIP – Recurrent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X-P</a:t>
                      </a:r>
                      <a:endParaRPr lang="en-US" dirty="0"/>
                    </a:p>
                  </a:txBody>
                  <a:tcPr/>
                </a:tc>
              </a:tr>
              <a:tr h="484717">
                <a:tc>
                  <a:txBody>
                    <a:bodyPr/>
                    <a:lstStyle/>
                    <a:p>
                      <a:r>
                        <a:rPr lang="en-US" dirty="0" smtClean="0"/>
                        <a:t>BIOSAFETY/BIOSECURITY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X-P</a:t>
                      </a:r>
                      <a:endParaRPr lang="en-US" dirty="0"/>
                    </a:p>
                  </a:txBody>
                  <a:tcPr/>
                </a:tc>
              </a:tr>
              <a:tr h="484717">
                <a:tc>
                  <a:txBody>
                    <a:bodyPr/>
                    <a:lstStyle/>
                    <a:p>
                      <a:r>
                        <a:rPr lang="en-US" dirty="0" smtClean="0"/>
                        <a:t>ANTIMICROBIAL TOPICS</a:t>
                      </a:r>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484717">
                <a:tc>
                  <a:txBody>
                    <a:bodyPr/>
                    <a:lstStyle/>
                    <a:p>
                      <a:r>
                        <a:rPr lang="en-US" dirty="0" smtClean="0"/>
                        <a:t>CHEMICAL TERRORISM</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84717">
                <a:tc>
                  <a:txBody>
                    <a:bodyPr/>
                    <a:lstStyle/>
                    <a:p>
                      <a:r>
                        <a:rPr lang="en-US" dirty="0" smtClean="0"/>
                        <a:t>EMERGING PATHOGENS</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484717">
                <a:tc>
                  <a:txBody>
                    <a:bodyPr/>
                    <a:lstStyle/>
                    <a:p>
                      <a:r>
                        <a:rPr lang="en-US" dirty="0" smtClean="0"/>
                        <a:t>FLU</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c>
                  <a:txBody>
                    <a:bodyPr/>
                    <a:lstStyle/>
                    <a:p>
                      <a:endParaRPr lang="en-US"/>
                    </a:p>
                  </a:txBody>
                  <a:tcPr/>
                </a:tc>
                <a:tc>
                  <a:txBody>
                    <a:bodyPr/>
                    <a:lstStyle/>
                    <a:p>
                      <a:endParaRPr lang="en-US" dirty="0"/>
                    </a:p>
                  </a:txBody>
                  <a:tcPr/>
                </a:tc>
              </a:tr>
              <a:tr h="484717">
                <a:tc>
                  <a:txBody>
                    <a:bodyPr/>
                    <a:lstStyle/>
                    <a:p>
                      <a:r>
                        <a:rPr lang="en-US" dirty="0" smtClean="0"/>
                        <a:t>BTA – WET WORKSHOPS</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About 500 people at any given time certified by us to pack and ship in New Jersey (includes sentinel and public health </a:t>
            </a:r>
            <a:r>
              <a:rPr lang="en-US" dirty="0" err="1" smtClean="0"/>
              <a:t>laboratorians</a:t>
            </a:r>
            <a:r>
              <a:rPr lang="en-US" dirty="0" smtClean="0"/>
              <a:t>)</a:t>
            </a:r>
          </a:p>
          <a:p>
            <a:r>
              <a:rPr lang="en-US" dirty="0" smtClean="0"/>
              <a:t>Average of 80-100 participants for other workshops/conferences </a:t>
            </a:r>
          </a:p>
          <a:p>
            <a:r>
              <a:rPr lang="en-US" dirty="0" smtClean="0"/>
              <a:t>Average of 30 participants for each pack and ship workshop (registration limited)</a:t>
            </a:r>
          </a:p>
          <a:p>
            <a:pPr>
              <a:buNone/>
            </a:pPr>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lstStyle/>
          <a:p>
            <a:r>
              <a:rPr lang="en-US" dirty="0" smtClean="0"/>
              <a:t>Sentinel Exercises</a:t>
            </a:r>
            <a:endParaRPr lang="en-US" dirty="0"/>
          </a:p>
        </p:txBody>
      </p:sp>
      <p:sp>
        <p:nvSpPr>
          <p:cNvPr id="3" name="Content Placeholder 2"/>
          <p:cNvSpPr>
            <a:spLocks noGrp="1"/>
          </p:cNvSpPr>
          <p:nvPr>
            <p:ph sz="half" idx="1"/>
          </p:nvPr>
        </p:nvSpPr>
        <p:spPr>
          <a:xfrm>
            <a:off x="1066800" y="2133600"/>
            <a:ext cx="7086600" cy="4434840"/>
          </a:xfrm>
        </p:spPr>
        <p:txBody>
          <a:bodyPr>
            <a:normAutofit/>
          </a:bodyPr>
          <a:lstStyle/>
          <a:p>
            <a:r>
              <a:rPr lang="en-US" sz="3600" dirty="0" smtClean="0"/>
              <a:t>Coordinate with the NJDHSS Exercise Support Team</a:t>
            </a:r>
          </a:p>
          <a:p>
            <a:r>
              <a:rPr lang="en-US" sz="3600" dirty="0" smtClean="0"/>
              <a:t>HSEEP Compliant</a:t>
            </a:r>
          </a:p>
          <a:p>
            <a:r>
              <a:rPr lang="en-US" sz="3600" dirty="0" smtClean="0"/>
              <a:t>ASPR funded</a:t>
            </a:r>
          </a:p>
          <a:p>
            <a:r>
              <a:rPr lang="en-US" sz="3600" dirty="0" smtClean="0"/>
              <a:t>Objectives test hospitals</a:t>
            </a:r>
            <a:endParaRPr lang="en-US" sz="3600" dirty="0"/>
          </a:p>
        </p:txBody>
      </p:sp>
      <p:sp>
        <p:nvSpPr>
          <p:cNvPr id="4" name="Footer Placeholder 3"/>
          <p:cNvSpPr>
            <a:spLocks noGrp="1"/>
          </p:cNvSpPr>
          <p:nvPr>
            <p:ph type="ftr" sz="quarter" idx="11"/>
          </p:nvPr>
        </p:nvSpPr>
        <p:spPr/>
        <p:txBody>
          <a:bodyPr/>
          <a:lstStyle/>
          <a:p>
            <a:r>
              <a:rPr lang="en-US" smtClean="0"/>
              <a:t>Success with Less, NLTC VI, Portland, Oregon, 2011</a:t>
            </a:r>
            <a:endParaRPr lang="en-US"/>
          </a:p>
        </p:txBody>
      </p:sp>
      <p:sp>
        <p:nvSpPr>
          <p:cNvPr id="5" name="Slide Number Placeholder 4"/>
          <p:cNvSpPr>
            <a:spLocks noGrp="1"/>
          </p:cNvSpPr>
          <p:nvPr>
            <p:ph type="sldNum" sz="quarter" idx="12"/>
          </p:nvPr>
        </p:nvSpPr>
        <p:spPr/>
        <p:txBody>
          <a:bodyPr/>
          <a:lstStyle/>
          <a:p>
            <a:fld id="{13947622-2F2E-42BC-B102-B94DA4463A67}"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8">
      <a:dk1>
        <a:srgbClr val="038212"/>
      </a:dk1>
      <a:lt1>
        <a:sysClr val="window" lastClr="FFFFFF"/>
      </a:lt1>
      <a:dk2>
        <a:srgbClr val="00B050"/>
      </a:dk2>
      <a:lt2>
        <a:srgbClr val="E9E5DC"/>
      </a:lt2>
      <a:accent1>
        <a:srgbClr val="92D050"/>
      </a:accent1>
      <a:accent2>
        <a:srgbClr val="00B050"/>
      </a:accent2>
      <a:accent3>
        <a:srgbClr val="13F92E"/>
      </a:accent3>
      <a:accent4>
        <a:srgbClr val="038212"/>
      </a:accent4>
      <a:accent5>
        <a:srgbClr val="B8F323"/>
      </a:accent5>
      <a:accent6>
        <a:srgbClr val="D5F995"/>
      </a:accent6>
      <a:hlink>
        <a:srgbClr val="0066FF"/>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F9CF20AF7BCF4A874571EB4C8EAC80" ma:contentTypeVersion="4" ma:contentTypeDescription="Create a new document." ma:contentTypeScope="" ma:versionID="40df18174306f52539f2b927ab0102f6">
  <xsd:schema xmlns:xsd="http://www.w3.org/2001/XMLSchema" xmlns:xs="http://www.w3.org/2001/XMLSchema" xmlns:p="http://schemas.microsoft.com/office/2006/metadata/properties" xmlns:ns2="5af08be3-da31-4ed0-bd15-c2f68cc29029" xmlns:ns3="b3756f1f-e47e-4faa-a5b6-6b598a227bbe" targetNamespace="http://schemas.microsoft.com/office/2006/metadata/properties" ma:root="true" ma:fieldsID="da3064f9cafb954fd24cfc52f11d3e16" ns2:_="" ns3:_="">
    <xsd:import namespace="5af08be3-da31-4ed0-bd15-c2f68cc29029"/>
    <xsd:import namespace="b3756f1f-e47e-4faa-a5b6-6b598a227bbe"/>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element ref="ns3:Source" minOccurs="0"/>
                <xsd:element ref="ns3:Projects" minOccurs="0"/>
                <xsd:element ref="ns3:Sub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8" nillable="true" ma:displayName="Description" ma:internalName="Description">
      <xsd:simpleType>
        <xsd:restriction base="dms:Note">
          <xsd:maxLength value="255"/>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3756f1f-e47e-4faa-a5b6-6b598a227bbe" elementFormDefault="qualified">
    <xsd:import namespace="http://schemas.microsoft.com/office/2006/documentManagement/types"/>
    <xsd:import namespace="http://schemas.microsoft.com/office/infopath/2007/PartnerControls"/>
    <xsd:element name="Source" ma:index="12" nillable="true" ma:displayName="Source" ma:format="Dropdown" ma:internalName="Source">
      <xsd:simpleType>
        <xsd:restriction base="dms:Choice">
          <xsd:enumeration value="Archived Documents"/>
          <xsd:enumeration value="Agendas"/>
          <xsd:enumeration value="Documents"/>
          <xsd:enumeration value="Meeting Minutes"/>
          <xsd:enumeration value="Reports"/>
          <xsd:enumeration value="Resources"/>
          <xsd:enumeration value="Work Groups"/>
          <xsd:enumeration value="Working Documents"/>
        </xsd:restriction>
      </xsd:simpleType>
    </xsd:element>
    <xsd:element name="Projects" ma:index="13" nillable="true" ma:displayName="DocType" ma:format="Dropdown" ma:internalName="Projects">
      <xsd:simpleType>
        <xsd:union memberTypes="dms:Text">
          <xsd:simpleType>
            <xsd:restriction base="dms:Choice">
              <xsd:enumeration value="1. Documents"/>
              <xsd:enumeration value="2. Workgroups"/>
              <xsd:enumeration value="3. Resources"/>
              <xsd:enumeration value="4. Tools"/>
              <xsd:enumeration value="5. Quarterly Reports"/>
              <xsd:enumeration value="6. Annual Meeting"/>
              <xsd:enumeration value="7. Annual Meeting Posters"/>
              <xsd:enumeration value="8. Archived"/>
              <xsd:enumeration value="9. In-person Meeting"/>
            </xsd:restriction>
          </xsd:simpleType>
        </xsd:union>
      </xsd:simpleType>
    </xsd:element>
    <xsd:element name="SubDocType" ma:index="14" nillable="true" ma:displayName="SubDocType" ma:format="Dropdown" ma:internalName="SubDocType">
      <xsd:simpleType>
        <xsd:union memberTypes="dms:Text">
          <xsd:simpleType>
            <xsd:restriction base="dms:Choice">
              <xsd:enumeration value="Year 2005"/>
              <xsd:enumeration value="Year 2006"/>
              <xsd:enumeration value="Year 2007"/>
              <xsd:enumeration value="Year 2008"/>
              <xsd:enumeration value="Year 2009"/>
              <xsd:enumeration value="Year 2010"/>
              <xsd:enumeration value="Year 2011"/>
              <xsd:enumeration value="Year 2012"/>
              <xsd:enumeration value="Year 2013"/>
              <xsd:enumeration value="Year 2014"/>
              <xsd:enumeration value="Year 2015"/>
              <xsd:enumeration value="Year 2016"/>
              <xsd:enumeration value="Year 2017"/>
              <xsd:enumeration value="Year 2018"/>
              <xsd:enumeration value="Year 2019"/>
              <xsd:enumeration value="Year 2020"/>
              <xsd:enumeration value="Year 2021"/>
              <xsd:enumeration value="Year 2022"/>
              <xsd:enumeration value="Minutes"/>
              <xsd:enumeration value="Agendas"/>
              <xsd:enumeration value="PowerPoints"/>
              <xsd:enumeration value="Toolkits"/>
              <xsd:enumeration value="Publications"/>
              <xsd:enumeration value="Activities"/>
              <xsd:enumeration value="In-Person Meeting"/>
              <xsd:enumeration value="CoAg"/>
              <xsd:enumeration value="General Docs"/>
              <xsd:enumeration value="Charge/Priorities"/>
              <xsd:enumeration value="Posters"/>
              <xsd:enumeration value="Program Review"/>
              <xsd:enumeration value="MRC"/>
              <xsd:enumeration value="ROI"/>
              <xsd:enumeration value="Biosafety Collab"/>
              <xsd:enumeration value="ID Collab"/>
              <xsd:enumeration value="PHLSD"/>
              <xsd:enumeration value="Workforce"/>
              <xsd:enumeration value="IR Feedback"/>
              <xsd:enumeration value="Marketing"/>
              <xsd:enumeration value="Communities of Practice"/>
              <xsd:enumeration value="Strategic Map"/>
              <xsd:enumeration value="Research"/>
              <xsd:enumeration value="Archived"/>
              <xsd:enumeration value="General"/>
              <xsd:enumeration value="BOD"/>
              <xsd:enumeration value="Marketing"/>
              <xsd:enumeration value="Tools (Older Versions)"/>
              <xsd:enumeration value="Tools (Newer/Current Versions)"/>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Featured xmlns="b8d4423e-d233-4bc9-97bc-d7574ce75186">false</Featured>
    <Description0 xmlns="b8d4423e-d233-4bc9-97bc-d7574ce75186">Training and Workforce Development; Communications, Marketing, and Outreach</Description0>
    <LikesCount xmlns="http://schemas.microsoft.com/sharepoint/v3" xsi:nil="true"/>
    <Published_x0020_Month xmlns="b8d4423e-d233-4bc9-97bc-d7574ce75186">Jan</Published_x0020_Month>
    <End_x0020_Date xmlns="b8d4423e-d233-4bc9-97bc-d7574ce75186" xsi:nil="true"/>
    <Published_x0020_Year xmlns="b8d4423e-d233-4bc9-97bc-d7574ce75186">2011</Published_x0020_Year>
    <RatingCount xmlns="http://schemas.microsoft.com/sharepoint/v3" xsi:nil="true"/>
    <PublishingExpirationDate xmlns="http://schemas.microsoft.com/sharepoint/v3" xsi:nil="true"/>
    <Copyright xmlns="b8d4423e-d233-4bc9-97bc-d7574ce75186" xsi:nil="true"/>
    <PublishingStartDate xmlns="http://schemas.microsoft.com/sharepoint/v3" xsi:nil="true"/>
    <Permissions xmlns="b8d4423e-d233-4bc9-97bc-d7574ce75186" xsi:nil="true"/>
    <Metadata2 xmlns="b8d4423e-d233-4bc9-97bc-d7574ce75186">
      <Value>20</Value>
    </Metadata2>
    <Metadata3 xmlns="b8d4423e-d233-4bc9-97bc-d7574ce75186" xsi:nil="true"/>
    <Metadata1 xmlns="b8d4423e-d233-4bc9-97bc-d7574ce75186"/>
    <Destination xmlns="b8d4423e-d233-4bc9-97bc-d7574ce75186">Keep</Destination>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B0D515997CB0546990B9821911254AF" ma:contentTypeVersion="30" ma:contentTypeDescription="Create a new document." ma:contentTypeScope="" ma:versionID="0b1b17f1ebd9ab3c754f47e238ef930a">
  <xsd:schema xmlns:xsd="http://www.w3.org/2001/XMLSchema" xmlns:xs="http://www.w3.org/2001/XMLSchema" xmlns:p="http://schemas.microsoft.com/office/2006/metadata/properties" xmlns:ns1="http://schemas.microsoft.com/sharepoint/v3" xmlns:ns2="b8d4423e-d233-4bc9-97bc-d7574ce75186" targetNamespace="http://schemas.microsoft.com/office/2006/metadata/properties" ma:root="true" ma:fieldsID="89f5b89839f7fc399baeff73974617ee" ns1:_="" ns2:_="">
    <xsd:import namespace="http://schemas.microsoft.com/sharepoint/v3"/>
    <xsd:import namespace="b8d4423e-d233-4bc9-97bc-d7574ce75186"/>
    <xsd:element name="properties">
      <xsd:complexType>
        <xsd:sequence>
          <xsd:element name="documentManagement">
            <xsd:complexType>
              <xsd:all>
                <xsd:element ref="ns1:PublishingStartDate" minOccurs="0"/>
                <xsd:element ref="ns1:PublishingExpirationDate" minOccurs="0"/>
                <xsd:element ref="ns2:Description0"/>
                <xsd:element ref="ns2:Metadata1" minOccurs="0"/>
                <xsd:element ref="ns2:Metadata2" minOccurs="0"/>
                <xsd:element ref="ns2:Metadata3" minOccurs="0"/>
                <xsd:element ref="ns1:RatingCount" minOccurs="0"/>
                <xsd:element ref="ns2:Copyright" minOccurs="0"/>
                <xsd:element ref="ns2:Permissions" minOccurs="0"/>
                <xsd:element ref="ns1:LikesCount" minOccurs="0"/>
                <xsd:element ref="ns2:Featured" minOccurs="0"/>
                <xsd:element ref="ns2:Published_x0020_Year" minOccurs="0"/>
                <xsd:element ref="ns2:Published_x0020_Month" minOccurs="0"/>
                <xsd:element ref="ns2:End_x0020_Date" minOccurs="0"/>
                <xsd:element ref="ns2:Destin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 ma:internalName="PublishingStartDate">
      <xsd:simpleType>
        <xsd:restriction base="dms:Unknown"/>
      </xsd:simpleType>
    </xsd:element>
    <xsd:element name="PublishingExpirationDate" ma:index="3" nillable="true" ma:displayName="Scheduling End Date" ma:description="" ma:internalName="PublishingExpirationDate">
      <xsd:simpleType>
        <xsd:restriction base="dms:Unknown"/>
      </xsd:simpleType>
    </xsd:element>
    <xsd:element name="RatingCount" ma:index="11" nillable="true" ma:displayName="Number of Ratings" ma:decimals="0" ma:description="Number of ratings submitted" ma:internalName="RatingCount" ma:readOnly="false" ma:percentage="FALSE">
      <xsd:simpleType>
        <xsd:restriction base="dms:Number"/>
      </xsd:simpleType>
    </xsd:element>
    <xsd:element name="LikesCount" ma:index="14" nillable="true" ma:displayName="Number of Likes" ma:internalName="Likes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d4423e-d233-4bc9-97bc-d7574ce75186" elementFormDefault="qualified">
    <xsd:import namespace="http://schemas.microsoft.com/office/2006/documentManagement/types"/>
    <xsd:import namespace="http://schemas.microsoft.com/office/infopath/2007/PartnerControls"/>
    <xsd:element name="Description0" ma:index="4" ma:displayName="Description" ma:description="Please enter a full description of your resource." ma:internalName="Description0" ma:readOnly="false">
      <xsd:simpleType>
        <xsd:restriction base="dms:Note"/>
      </xsd:simpleType>
    </xsd:element>
    <xsd:element name="Metadata1" ma:index="6" nillable="true" ma:displayName="Categories" ma:description="Select at least one category that relates to your resource.&lt;br&gt;&lt;br&gt;Adding a category aids in the search of your resource." ma:list="{61941f64-2feb-4028-a951-3b5c001de6c7}" ma:internalName="Metadata1"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2" ma:index="7" nillable="true" ma:displayName="Topics" ma:description="Select one or more topics which relate to your resource.&lt;br&gt;&lt;br&gt;Assigning a topic to a resource allows you to &lt;br&gt;further define your resource." ma:list="{e62908a1-1960-4f5e-843f-21c192ab3536}" ma:internalName="Metadata2" ma:readOnly="false" ma:showField="Title" ma:web="81f67e4c-6aed-4aaa-86d1-aa3898cd5d42">
      <xsd:complexType>
        <xsd:complexContent>
          <xsd:extension base="dms:MultiChoiceLookup">
            <xsd:sequence>
              <xsd:element name="Value" type="dms:Lookup" maxOccurs="unbounded" minOccurs="0" nillable="true"/>
            </xsd:sequence>
          </xsd:extension>
        </xsd:complexContent>
      </xsd:complexType>
    </xsd:element>
    <xsd:element name="Metadata3" ma:index="8" nillable="true" ma:displayName="Geographical Location or Agency" ma:description="Select the agency or state where the resource is from." ma:list="{064f33b2-56c3-4a74-b5fe-4ad23400e58d}" ma:internalName="Metadata3" ma:readOnly="false" ma:showField="Title" ma:web="81f67e4c-6aed-4aaa-86d1-aa3898cd5d42">
      <xsd:simpleType>
        <xsd:restriction base="dms:Lookup"/>
      </xsd:simpleType>
    </xsd:element>
    <xsd:element name="Copyright" ma:index="12" nillable="true" ma:displayName="Copyright" ma:description="Please indicate the copyright status of the resource." ma:format="Dropdown" ma:internalName="Copyright" ma:readOnly="false">
      <xsd:simpleType>
        <xsd:restriction base="dms:Choice">
          <xsd:enumeration value="There is no copyright associated with the document."/>
          <xsd:enumeration value="The document has a copyright and I am the owner."/>
          <xsd:enumeration value="The document has a copyright and I am NOT the owner."/>
          <xsd:enumeration value="The document has a copyright and permission to share has been obtained."/>
        </xsd:restriction>
      </xsd:simpleType>
    </xsd:element>
    <xsd:element name="Permissions" ma:index="13" nillable="true" ma:displayName="Permissions" ma:description="Please indicate your preference regarding&lt;br&gt;who has permission to view the resource." ma:format="Dropdown" ma:internalName="Permissions" ma:readOnly="false">
      <xsd:simpleType>
        <xsd:restriction base="dms:Choice">
          <xsd:enumeration value="The document can be viewed by anyone."/>
          <xsd:enumeration value="The document can only be viewed by APHL members."/>
        </xsd:restriction>
      </xsd:simpleType>
    </xsd:element>
    <xsd:element name="Featured" ma:index="15" nillable="true" ma:displayName="Featured" ma:default="0" ma:internalName="Featured" ma:readOnly="false">
      <xsd:simpleType>
        <xsd:restriction base="dms:Boolean"/>
      </xsd:simpleType>
    </xsd:element>
    <xsd:element name="Published_x0020_Year" ma:index="16" nillable="true" ma:displayName="Published Year" ma:internalName="Published_x0020_Year" ma:readOnly="false">
      <xsd:simpleType>
        <xsd:restriction base="dms:Text">
          <xsd:maxLength value="255"/>
        </xsd:restriction>
      </xsd:simpleType>
    </xsd:element>
    <xsd:element name="Published_x0020_Month" ma:index="17" nillable="true" ma:displayName="Published Month" ma:default="Jan" ma:format="Dropdown" ma:internalName="Published_x0020_Month" ma:readOnly="false">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End_x0020_Date" ma:index="18" nillable="true" ma:displayName="End Date" ma:format="DateOnly" ma:internalName="End_x0020_Date" ma:readOnly="false">
      <xsd:simpleType>
        <xsd:restriction base="dms:DateTime"/>
      </xsd:simpleType>
    </xsd:element>
    <xsd:element name="Destination" ma:index="23" nillable="true" ma:displayName="Destination" ma:format="Dropdown" ma:internalName="Destination">
      <xsd:simpleType>
        <xsd:restriction base="dms:Choice">
          <xsd:enumeration value="Archive"/>
          <xsd:enumeration value="Keep"/>
          <xsd:enumeration value="De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ma:index="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07D009-09E1-41D8-839C-E071D6F16079}"/>
</file>

<file path=customXml/itemProps2.xml><?xml version="1.0" encoding="utf-8"?>
<ds:datastoreItem xmlns:ds="http://schemas.openxmlformats.org/officeDocument/2006/customXml" ds:itemID="{82F2C8BF-4C2E-4C21-8A55-07ADD0E77438}"/>
</file>

<file path=customXml/itemProps3.xml><?xml version="1.0" encoding="utf-8"?>
<ds:datastoreItem xmlns:ds="http://schemas.openxmlformats.org/officeDocument/2006/customXml" ds:itemID="{B9CC70E0-557A-445A-877B-E1E5610D49E9}"/>
</file>

<file path=customXml/itemProps4.xml><?xml version="1.0" encoding="utf-8"?>
<ds:datastoreItem xmlns:ds="http://schemas.openxmlformats.org/officeDocument/2006/customXml" ds:itemID="{943776C1-84E6-469E-94C0-F7C42BCBAECE}"/>
</file>

<file path=docProps/app.xml><?xml version="1.0" encoding="utf-8"?>
<Properties xmlns="http://schemas.openxmlformats.org/officeDocument/2006/extended-properties" xmlns:vt="http://schemas.openxmlformats.org/officeDocument/2006/docPropsVTypes">
  <Template>Flow</Template>
  <TotalTime>13106</TotalTime>
  <Words>2062</Words>
  <Application>Microsoft Office PowerPoint</Application>
  <PresentationFormat>On-screen Show (4:3)</PresentationFormat>
  <Paragraphs>291</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The New Jersey Experience:  Training and Assessment for LRN Preparedness</vt:lpstr>
      <vt:lpstr>New Jersey PHEAL Roles</vt:lpstr>
      <vt:lpstr>BT Coordinator</vt:lpstr>
      <vt:lpstr>CT Coordinator</vt:lpstr>
      <vt:lpstr>CT Coordinator</vt:lpstr>
      <vt:lpstr>Safety Training - Inhouse</vt:lpstr>
      <vt:lpstr>Sentinel Lab Training - Regional </vt:lpstr>
      <vt:lpstr>Slide 8</vt:lpstr>
      <vt:lpstr>Sentinel Exercises</vt:lpstr>
      <vt:lpstr>Sentinel Exercises</vt:lpstr>
      <vt:lpstr>Project SCOPE (Sentinel Communications and Operational Preparedness Exercise): 2006</vt:lpstr>
      <vt:lpstr>Project SCOPE (Sentinel Communications and Operational Preparedness Exercise)</vt:lpstr>
      <vt:lpstr>Operation ESCAPE (Escherichia coli Assessment and Preparedness Exercise) - 2007</vt:lpstr>
      <vt:lpstr>Operation ESCAPE (Escherichia coli Assessment and Preparedness Exercise)</vt:lpstr>
      <vt:lpstr>Project ComPaSS: Communication, Packaging and Specimen Shipping - 2008</vt:lpstr>
      <vt:lpstr>Project ComPaSS: Communication, Packaging and Specimen Shipping - 2008</vt:lpstr>
      <vt:lpstr>Operation SwiftBox: An LRN-C Chemical Terrorism Packaging Exercise - 2009</vt:lpstr>
      <vt:lpstr>Operation SwiftBox: An LRN-C Chemical Terrorism Packaging Exercise – 2009 </vt:lpstr>
      <vt:lpstr>H1N1 Real Event – 2009-2010</vt:lpstr>
      <vt:lpstr>H1N1 Real Event – 2009-2010</vt:lpstr>
      <vt:lpstr>Project Designer Genes: 2011</vt:lpstr>
      <vt:lpstr>Project Designer Genes: 2011</vt:lpstr>
      <vt:lpstr>Lab Exercises: Tips for a Planner</vt:lpstr>
      <vt:lpstr>Lab Exercises: Tips for a Planner</vt:lpstr>
      <vt:lpstr>Lab Exercises: Tips for a Planner</vt:lpstr>
      <vt:lpstr>Lab Exercises: Tips for a Planner</vt:lpstr>
      <vt:lpstr>Lab Exercises: Tips for a Planner</vt:lpstr>
      <vt:lpstr>QUESTIONS?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PHEP Training Exercises, NLTC VI</dc:title>
  <dc:creator>Bob</dc:creator>
  <cp:keywords>phep</cp:keywords>
  <cp:lastModifiedBy>joshua.rowland</cp:lastModifiedBy>
  <cp:revision>1223</cp:revision>
  <dcterms:created xsi:type="dcterms:W3CDTF">2011-01-11T17:37:43Z</dcterms:created>
  <dcterms:modified xsi:type="dcterms:W3CDTF">2011-07-11T16:52:17Z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0x0101000B0D515997CB0546990B9821911254AF</vt:lpwstr>
  </property>
  <property fmtid="{D5CDD505-2E9C-101B-9397-08002B2CF9AE}" pid="3" name="_dlc_DocIdItemGuid">
    <vt:lpwstr>bd21194b-403f-4290-86f9-f4a1ae0e9772</vt:lpwstr>
  </property>
</Properties>
</file>